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handoutMasterIdLst>
    <p:handoutMasterId r:id="rId54"/>
  </p:handoutMasterIdLst>
  <p:sldIdLst>
    <p:sldId id="256" r:id="rId2"/>
    <p:sldId id="327" r:id="rId3"/>
    <p:sldId id="258" r:id="rId4"/>
    <p:sldId id="333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328" r:id="rId24"/>
    <p:sldId id="279" r:id="rId25"/>
    <p:sldId id="280" r:id="rId26"/>
    <p:sldId id="281" r:id="rId27"/>
    <p:sldId id="282" r:id="rId28"/>
    <p:sldId id="283" r:id="rId29"/>
    <p:sldId id="302" r:id="rId30"/>
    <p:sldId id="331" r:id="rId31"/>
    <p:sldId id="336" r:id="rId32"/>
    <p:sldId id="284" r:id="rId33"/>
    <p:sldId id="303" r:id="rId34"/>
    <p:sldId id="285" r:id="rId35"/>
    <p:sldId id="286" r:id="rId36"/>
    <p:sldId id="289" r:id="rId37"/>
    <p:sldId id="334" r:id="rId38"/>
    <p:sldId id="290" r:id="rId39"/>
    <p:sldId id="288" r:id="rId40"/>
    <p:sldId id="291" r:id="rId41"/>
    <p:sldId id="293" r:id="rId42"/>
    <p:sldId id="294" r:id="rId43"/>
    <p:sldId id="296" r:id="rId44"/>
    <p:sldId id="297" r:id="rId45"/>
    <p:sldId id="335" r:id="rId46"/>
    <p:sldId id="298" r:id="rId47"/>
    <p:sldId id="295" r:id="rId48"/>
    <p:sldId id="299" r:id="rId49"/>
    <p:sldId id="300" r:id="rId50"/>
    <p:sldId id="329" r:id="rId51"/>
    <p:sldId id="330" r:id="rId52"/>
    <p:sldId id="304" r:id="rId53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0099"/>
    <a:srgbClr val="2181B7"/>
    <a:srgbClr val="FFCCFF"/>
    <a:srgbClr val="0099CC"/>
    <a:srgbClr val="F5D28B"/>
    <a:srgbClr val="D94439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04" autoAdjust="0"/>
    <p:restoredTop sz="94660"/>
  </p:normalViewPr>
  <p:slideViewPr>
    <p:cSldViewPr snapToGrid="0">
      <p:cViewPr varScale="1">
        <p:scale>
          <a:sx n="74" d="100"/>
          <a:sy n="74" d="100"/>
        </p:scale>
        <p:origin x="-1422" y="-90"/>
      </p:cViewPr>
      <p:guideLst>
        <p:guide orient="horz" pos="960"/>
        <p:guide orient="horz" pos="1832"/>
        <p:guide pos="240"/>
        <p:guide pos="336"/>
        <p:guide pos="656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79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3.xml"/><Relationship Id="rId18" Type="http://schemas.openxmlformats.org/officeDocument/2006/relationships/slide" Target="slides/slide18.xml"/><Relationship Id="rId26" Type="http://schemas.openxmlformats.org/officeDocument/2006/relationships/slide" Target="slides/slide26.xml"/><Relationship Id="rId39" Type="http://schemas.openxmlformats.org/officeDocument/2006/relationships/slide" Target="slides/slide39.xml"/><Relationship Id="rId3" Type="http://schemas.openxmlformats.org/officeDocument/2006/relationships/slide" Target="slides/slide3.xml"/><Relationship Id="rId21" Type="http://schemas.openxmlformats.org/officeDocument/2006/relationships/slide" Target="slides/slide21.xml"/><Relationship Id="rId34" Type="http://schemas.openxmlformats.org/officeDocument/2006/relationships/slide" Target="slides/slide34.xml"/><Relationship Id="rId42" Type="http://schemas.openxmlformats.org/officeDocument/2006/relationships/slide" Target="slides/slide42.xml"/><Relationship Id="rId47" Type="http://schemas.openxmlformats.org/officeDocument/2006/relationships/slide" Target="slides/slide47.xml"/><Relationship Id="rId50" Type="http://schemas.openxmlformats.org/officeDocument/2006/relationships/slide" Target="slides/slide50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17" Type="http://schemas.openxmlformats.org/officeDocument/2006/relationships/slide" Target="slides/slide17.xml"/><Relationship Id="rId25" Type="http://schemas.openxmlformats.org/officeDocument/2006/relationships/slide" Target="slides/slide25.xml"/><Relationship Id="rId33" Type="http://schemas.openxmlformats.org/officeDocument/2006/relationships/slide" Target="slides/slide33.xml"/><Relationship Id="rId38" Type="http://schemas.openxmlformats.org/officeDocument/2006/relationships/slide" Target="slides/slide38.xml"/><Relationship Id="rId46" Type="http://schemas.openxmlformats.org/officeDocument/2006/relationships/slide" Target="slides/slide46.xml"/><Relationship Id="rId2" Type="http://schemas.openxmlformats.org/officeDocument/2006/relationships/slide" Target="slides/slide2.xml"/><Relationship Id="rId16" Type="http://schemas.openxmlformats.org/officeDocument/2006/relationships/slide" Target="slides/slide16.xml"/><Relationship Id="rId20" Type="http://schemas.openxmlformats.org/officeDocument/2006/relationships/slide" Target="slides/slide20.xml"/><Relationship Id="rId29" Type="http://schemas.openxmlformats.org/officeDocument/2006/relationships/slide" Target="slides/slide29.xml"/><Relationship Id="rId41" Type="http://schemas.openxmlformats.org/officeDocument/2006/relationships/slide" Target="slides/slide41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24" Type="http://schemas.openxmlformats.org/officeDocument/2006/relationships/slide" Target="slides/slide24.xml"/><Relationship Id="rId32" Type="http://schemas.openxmlformats.org/officeDocument/2006/relationships/slide" Target="slides/slide32.xml"/><Relationship Id="rId37" Type="http://schemas.openxmlformats.org/officeDocument/2006/relationships/slide" Target="slides/slide37.xml"/><Relationship Id="rId40" Type="http://schemas.openxmlformats.org/officeDocument/2006/relationships/slide" Target="slides/slide40.xml"/><Relationship Id="rId45" Type="http://schemas.openxmlformats.org/officeDocument/2006/relationships/slide" Target="slides/slide45.xml"/><Relationship Id="rId5" Type="http://schemas.openxmlformats.org/officeDocument/2006/relationships/slide" Target="slides/slide5.xml"/><Relationship Id="rId15" Type="http://schemas.openxmlformats.org/officeDocument/2006/relationships/slide" Target="slides/slide15.xml"/><Relationship Id="rId23" Type="http://schemas.openxmlformats.org/officeDocument/2006/relationships/slide" Target="slides/slide23.xml"/><Relationship Id="rId28" Type="http://schemas.openxmlformats.org/officeDocument/2006/relationships/slide" Target="slides/slide28.xml"/><Relationship Id="rId36" Type="http://schemas.openxmlformats.org/officeDocument/2006/relationships/slide" Target="slides/slide36.xml"/><Relationship Id="rId49" Type="http://schemas.openxmlformats.org/officeDocument/2006/relationships/slide" Target="slides/slide49.xml"/><Relationship Id="rId10" Type="http://schemas.openxmlformats.org/officeDocument/2006/relationships/slide" Target="slides/slide10.xml"/><Relationship Id="rId19" Type="http://schemas.openxmlformats.org/officeDocument/2006/relationships/slide" Target="slides/slide19.xml"/><Relationship Id="rId31" Type="http://schemas.openxmlformats.org/officeDocument/2006/relationships/slide" Target="slides/slide31.xml"/><Relationship Id="rId44" Type="http://schemas.openxmlformats.org/officeDocument/2006/relationships/slide" Target="slides/slide44.xml"/><Relationship Id="rId52" Type="http://schemas.openxmlformats.org/officeDocument/2006/relationships/slide" Target="slides/slide52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Relationship Id="rId22" Type="http://schemas.openxmlformats.org/officeDocument/2006/relationships/slide" Target="slides/slide22.xml"/><Relationship Id="rId27" Type="http://schemas.openxmlformats.org/officeDocument/2006/relationships/slide" Target="slides/slide27.xml"/><Relationship Id="rId30" Type="http://schemas.openxmlformats.org/officeDocument/2006/relationships/slide" Target="slides/slide30.xml"/><Relationship Id="rId35" Type="http://schemas.openxmlformats.org/officeDocument/2006/relationships/slide" Target="slides/slide35.xml"/><Relationship Id="rId43" Type="http://schemas.openxmlformats.org/officeDocument/2006/relationships/slide" Target="slides/slide43.xml"/><Relationship Id="rId48" Type="http://schemas.openxmlformats.org/officeDocument/2006/relationships/slide" Target="slides/slide48.xml"/><Relationship Id="rId8" Type="http://schemas.openxmlformats.org/officeDocument/2006/relationships/slide" Target="slides/slide8.xml"/><Relationship Id="rId51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1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1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/>
            </a:lvl1pPr>
          </a:lstStyle>
          <a:p>
            <a:pPr>
              <a:defRPr/>
            </a:pPr>
            <a:fld id="{F1CE62BE-65DC-4BC0-888F-1BD37092FBB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7675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267200" y="3386138"/>
            <a:ext cx="4495800" cy="2286000"/>
          </a:xfrm>
        </p:spPr>
        <p:txBody>
          <a:bodyPr anchor="t"/>
          <a:lstStyle>
            <a:lvl1pPr algn="ctr">
              <a:defRPr sz="4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1870FF04-6DD7-49ED-BB37-0402535DAFD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Box 5"/>
          <p:cNvSpPr txBox="1">
            <a:spLocks noChangeArrowheads="1"/>
          </p:cNvSpPr>
          <p:nvPr userDrawn="1"/>
        </p:nvSpPr>
        <p:spPr bwMode="auto">
          <a:xfrm>
            <a:off x="1371600" y="609600"/>
            <a:ext cx="64008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4000" dirty="0">
                <a:solidFill>
                  <a:srgbClr val="261349"/>
                </a:solidFill>
                <a:latin typeface="Arial Black" pitchFamily="34" charset="0"/>
              </a:rPr>
              <a:t>Discovering </a:t>
            </a:r>
            <a:r>
              <a:rPr lang="en-US" sz="4000" dirty="0" smtClean="0">
                <a:solidFill>
                  <a:srgbClr val="261349"/>
                </a:solidFill>
                <a:latin typeface="Arial Black" pitchFamily="34" charset="0"/>
              </a:rPr>
              <a:t/>
            </a:r>
            <a:br>
              <a:rPr lang="en-US" sz="4000" dirty="0" smtClean="0">
                <a:solidFill>
                  <a:srgbClr val="261349"/>
                </a:solidFill>
                <a:latin typeface="Arial Black" pitchFamily="34" charset="0"/>
              </a:rPr>
            </a:br>
            <a:r>
              <a:rPr lang="en-US" sz="4000" dirty="0" smtClean="0">
                <a:solidFill>
                  <a:srgbClr val="261349"/>
                </a:solidFill>
                <a:latin typeface="Arial Black" pitchFamily="34" charset="0"/>
              </a:rPr>
              <a:t>        Computers </a:t>
            </a:r>
            <a:r>
              <a:rPr lang="en-US" sz="4000" dirty="0">
                <a:solidFill>
                  <a:srgbClr val="261349"/>
                </a:solidFill>
                <a:latin typeface="Arial Black" pitchFamily="34" charset="0"/>
              </a:rPr>
              <a:t>2009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3200400"/>
            <a:ext cx="4151001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ACECAB-76A1-4339-8E3F-1AA7F78318B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0525" y="0"/>
            <a:ext cx="2149475" cy="58483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2100" y="0"/>
            <a:ext cx="6296025" cy="58483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242E07-EC79-49C0-8EF1-CFBB2879F87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555413-2F4E-40FE-B196-EFF4A36B1C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8C878E-B901-4412-9CE9-0589733B033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2100" y="1090613"/>
            <a:ext cx="4216400" cy="47577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0900" y="1090613"/>
            <a:ext cx="4216400" cy="47577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874AEA-E1C4-4F6E-B66A-712ACAEA3AC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3514DD-83C4-4B29-B114-C526B2925C5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37D87F-6B3F-4FBD-B85D-9490D3C73DF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FBA7B3-2866-4E1F-8BEE-2FBB737BCB2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02E288-A5DC-41DE-BCC7-49039A60588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0D9EAF-C2E1-48CB-8584-61486EB2D6C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6BE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ChangeArrowheads="1"/>
          </p:cNvSpPr>
          <p:nvPr/>
        </p:nvSpPr>
        <p:spPr bwMode="auto">
          <a:xfrm>
            <a:off x="6019800" y="914400"/>
            <a:ext cx="3124200" cy="5943600"/>
          </a:xfrm>
          <a:prstGeom prst="rect">
            <a:avLst/>
          </a:prstGeom>
          <a:solidFill>
            <a:srgbClr val="E9D793"/>
          </a:solidFill>
          <a:ln w="5715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147459" name="Rectangle 3"/>
          <p:cNvSpPr>
            <a:spLocks noChangeArrowheads="1"/>
          </p:cNvSpPr>
          <p:nvPr/>
        </p:nvSpPr>
        <p:spPr bwMode="auto">
          <a:xfrm>
            <a:off x="4940300" y="6061075"/>
            <a:ext cx="4203700" cy="796925"/>
          </a:xfrm>
          <a:prstGeom prst="rect">
            <a:avLst/>
          </a:prstGeom>
          <a:solidFill>
            <a:srgbClr val="000066"/>
          </a:solidFill>
          <a:ln w="5715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14746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0250" y="6248400"/>
            <a:ext cx="16700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Arial Narrow" pitchFamily="34" charset="0"/>
              </a:defRPr>
            </a:lvl1pPr>
          </a:lstStyle>
          <a:p>
            <a:pPr>
              <a:defRPr/>
            </a:pPr>
            <a:fld id="{BED14412-4F8E-465A-8FFA-0EAF89B39B2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7461" name="Line 5"/>
          <p:cNvSpPr>
            <a:spLocks noChangeShapeType="1"/>
          </p:cNvSpPr>
          <p:nvPr/>
        </p:nvSpPr>
        <p:spPr bwMode="auto">
          <a:xfrm>
            <a:off x="0" y="838200"/>
            <a:ext cx="6070600" cy="0"/>
          </a:xfrm>
          <a:prstGeom prst="line">
            <a:avLst/>
          </a:prstGeom>
          <a:noFill/>
          <a:ln w="63500" cmpd="thinThick">
            <a:solidFill>
              <a:srgbClr val="000066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2100" y="1090613"/>
            <a:ext cx="8585200" cy="4757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4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0"/>
            <a:ext cx="85852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00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ransition spd="med">
    <p:wipe dir="r"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9pPr>
    </p:titleStyle>
    <p:bodyStyle>
      <a:lvl1pPr marL="533400" indent="-5334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Monotype Sorts" pitchFamily="2" charset="2"/>
        <a:buChar char="•"/>
        <a:defRPr kumimoji="1" sz="2800" b="1">
          <a:solidFill>
            <a:srgbClr val="000000"/>
          </a:solidFill>
          <a:latin typeface="+mn-lt"/>
          <a:ea typeface="+mn-ea"/>
          <a:cs typeface="+mn-cs"/>
        </a:defRPr>
      </a:lvl1pPr>
      <a:lvl2pPr marL="609600" indent="-495300" algn="l" rtl="0" eaLnBrk="0" fontAlgn="base" hangingPunct="0">
        <a:spcBef>
          <a:spcPct val="5000"/>
        </a:spcBef>
        <a:spcAft>
          <a:spcPct val="0"/>
        </a:spcAft>
        <a:buClr>
          <a:srgbClr val="000066"/>
        </a:buClr>
        <a:buFont typeface="Wingdings" pitchFamily="2" charset="2"/>
        <a:buChar char="Ø"/>
        <a:defRPr kumimoji="1" sz="2600" b="1">
          <a:solidFill>
            <a:srgbClr val="000000"/>
          </a:solidFill>
          <a:latin typeface="+mn-lt"/>
        </a:defRPr>
      </a:lvl2pPr>
      <a:lvl3pPr marL="1028700" indent="-457200" algn="l" rtl="0" eaLnBrk="0" fontAlgn="base" hangingPunct="0">
        <a:spcBef>
          <a:spcPct val="20000"/>
        </a:spcBef>
        <a:spcAft>
          <a:spcPct val="0"/>
        </a:spcAft>
        <a:buClr>
          <a:srgbClr val="000066"/>
        </a:buClr>
        <a:buFont typeface="Wingdings" pitchFamily="2" charset="2"/>
        <a:buChar char="§"/>
        <a:defRPr kumimoji="1" sz="2400">
          <a:solidFill>
            <a:srgbClr val="000000"/>
          </a:solidFill>
          <a:latin typeface="+mn-lt"/>
        </a:defRPr>
      </a:lvl3pPr>
      <a:lvl4pPr marL="1358900" indent="-3810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rgbClr val="000000"/>
          </a:solidFill>
          <a:latin typeface="+mn-lt"/>
        </a:defRPr>
      </a:lvl4pPr>
      <a:lvl5pPr marL="1752600" indent="-3810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rgbClr val="000000"/>
          </a:solidFill>
          <a:latin typeface="+mn-lt"/>
        </a:defRPr>
      </a:lvl5pPr>
      <a:lvl6pPr marL="2209800" indent="-381000" algn="l" rtl="0" eaLnBrk="0" fontAlgn="base" hangingPunct="0">
        <a:spcBef>
          <a:spcPct val="20000"/>
        </a:spcBef>
        <a:spcAft>
          <a:spcPct val="0"/>
        </a:spcAft>
        <a:defRPr kumimoji="1" sz="2000">
          <a:solidFill>
            <a:srgbClr val="000000"/>
          </a:solidFill>
          <a:latin typeface="+mn-lt"/>
        </a:defRPr>
      </a:lvl6pPr>
      <a:lvl7pPr marL="2667000" indent="-381000" algn="l" rtl="0" eaLnBrk="0" fontAlgn="base" hangingPunct="0">
        <a:spcBef>
          <a:spcPct val="20000"/>
        </a:spcBef>
        <a:spcAft>
          <a:spcPct val="0"/>
        </a:spcAft>
        <a:defRPr kumimoji="1" sz="2000">
          <a:solidFill>
            <a:srgbClr val="000000"/>
          </a:solidFill>
          <a:latin typeface="+mn-lt"/>
        </a:defRPr>
      </a:lvl7pPr>
      <a:lvl8pPr marL="3124200" indent="-381000" algn="l" rtl="0" eaLnBrk="0" fontAlgn="base" hangingPunct="0">
        <a:spcBef>
          <a:spcPct val="20000"/>
        </a:spcBef>
        <a:spcAft>
          <a:spcPct val="0"/>
        </a:spcAft>
        <a:defRPr kumimoji="1" sz="2000">
          <a:solidFill>
            <a:srgbClr val="000000"/>
          </a:solidFill>
          <a:latin typeface="+mn-lt"/>
        </a:defRPr>
      </a:lvl8pPr>
      <a:lvl9pPr marL="3581400" indent="-381000" algn="l" rtl="0" eaLnBrk="0" fontAlgn="base" hangingPunct="0">
        <a:spcBef>
          <a:spcPct val="20000"/>
        </a:spcBef>
        <a:spcAft>
          <a:spcPct val="0"/>
        </a:spcAft>
        <a:defRPr kumimoji="1" sz="20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site.com/dc2009cp/ch8/weblink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www.scsite.com/dc2009cp/ch8/weblink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hyperlink" Target="http://www.scsite.com/dc2009cp/ch8/weblink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site.com/dc2009cp/ch8/weblink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hyperlink" Target="http://www.scsite.com/dc2009cp/ch8/weblink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hyperlink" Target="http://www.scsite.com/dc2009cp/ch8/weblink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hyperlink" Target="http://www.scsite.com/dc2009cp/ch8/weblink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gif"/><Relationship Id="rId4" Type="http://schemas.openxmlformats.org/officeDocument/2006/relationships/image" Target="../media/image37.gi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site.com/dc2009cp/ch8/weblink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site.com/dc2009cp/ch8/weblink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csite.com/dc2009cp/ch8/weblink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191000" y="3094038"/>
            <a:ext cx="4724400" cy="2438400"/>
          </a:xfrm>
        </p:spPr>
        <p:txBody>
          <a:bodyPr/>
          <a:lstStyle/>
          <a:p>
            <a:r>
              <a:rPr lang="en-US" smtClean="0"/>
              <a:t>Chapter 8 Operating </a:t>
            </a:r>
            <a:br>
              <a:rPr lang="en-US" smtClean="0"/>
            </a:br>
            <a:r>
              <a:rPr lang="en-US" smtClean="0"/>
              <a:t>Systems and Utility Programs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Operating System Functions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4191000" cy="684212"/>
          </a:xfrm>
        </p:spPr>
        <p:txBody>
          <a:bodyPr/>
          <a:lstStyle/>
          <a:p>
            <a:pPr marL="0" indent="0">
              <a:buFont typeface="Monotype Sorts" pitchFamily="2" charset="2"/>
              <a:buNone/>
            </a:pPr>
            <a:r>
              <a:rPr lang="en-US" smtClean="0"/>
              <a:t>What is a graphical user interface (GUI)?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2297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8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2293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782763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403 Fig. 8-5a and 8-5b</a:t>
            </a:r>
          </a:p>
        </p:txBody>
      </p:sp>
      <p:sp>
        <p:nvSpPr>
          <p:cNvPr id="21515" name="Rectangle 11"/>
          <p:cNvSpPr>
            <a:spLocks noChangeArrowheads="1"/>
          </p:cNvSpPr>
          <p:nvPr/>
        </p:nvSpPr>
        <p:spPr bwMode="auto">
          <a:xfrm>
            <a:off x="301625" y="1976438"/>
            <a:ext cx="4233863" cy="184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User interacts with menus and visual images such as buttons and other graphical objects</a:t>
            </a:r>
          </a:p>
          <a:p>
            <a:pPr marL="1028700" lvl="2" indent="-4572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Basic Interface</a:t>
            </a:r>
          </a:p>
          <a:p>
            <a:pPr marL="1028700" lvl="2" indent="-4572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Windows Aero Interface</a:t>
            </a:r>
          </a:p>
        </p:txBody>
      </p:sp>
      <p:pic>
        <p:nvPicPr>
          <p:cNvPr id="12" name="Picture 11" descr="Fig8-05a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935" y="1023583"/>
            <a:ext cx="3057098" cy="2292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Fig8-05b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287" y="3630303"/>
            <a:ext cx="3096820" cy="19929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0"/>
                            </p:stCondLst>
                            <p:childTnLst>
                              <p:par>
                                <p:cTn id="21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500"/>
                            </p:stCondLst>
                            <p:childTnLst>
                              <p:par>
                                <p:cTn id="25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 bldLvl="3" autoUpdateAnimBg="0" advAuto="1000"/>
      <p:bldP spid="21515" grpId="0" build="p" bldLvl="3" autoUpdateAnimBg="0" advAuto="300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5" name="Rectangle 13"/>
          <p:cNvSpPr>
            <a:spLocks noChangeArrowheads="1"/>
          </p:cNvSpPr>
          <p:nvPr/>
        </p:nvSpPr>
        <p:spPr bwMode="auto">
          <a:xfrm>
            <a:off x="309563" y="3579813"/>
            <a:ext cx="4140200" cy="2370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028700" lvl="2" indent="-4572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sz="2200">
                <a:solidFill>
                  <a:srgbClr val="000000"/>
                </a:solidFill>
                <a:latin typeface="Times New Roman" pitchFamily="18" charset="0"/>
              </a:rPr>
              <a:t>Foreground contains program you are using</a:t>
            </a:r>
          </a:p>
          <a:p>
            <a:pPr marL="1028700" lvl="2" indent="-4572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sz="2200">
                <a:solidFill>
                  <a:srgbClr val="000000"/>
                </a:solidFill>
                <a:latin typeface="Times New Roman" pitchFamily="18" charset="0"/>
              </a:rPr>
              <a:t>Background contains </a:t>
            </a:r>
            <a:br>
              <a:rPr kumimoji="1" lang="en-US" sz="220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200">
                <a:solidFill>
                  <a:srgbClr val="000000"/>
                </a:solidFill>
                <a:latin typeface="Times New Roman" pitchFamily="18" charset="0"/>
              </a:rPr>
              <a:t>programs that are </a:t>
            </a:r>
            <a:br>
              <a:rPr kumimoji="1" lang="en-US" sz="220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200">
                <a:solidFill>
                  <a:srgbClr val="000000"/>
                </a:solidFill>
                <a:latin typeface="Times New Roman" pitchFamily="18" charset="0"/>
              </a:rPr>
              <a:t>running but are not </a:t>
            </a:r>
            <a:br>
              <a:rPr kumimoji="1" lang="en-US" sz="220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200">
                <a:solidFill>
                  <a:srgbClr val="000000"/>
                </a:solidFill>
                <a:latin typeface="Times New Roman" pitchFamily="18" charset="0"/>
              </a:rPr>
              <a:t>in use</a:t>
            </a: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Operating System Functions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4953000" cy="1049337"/>
          </a:xfrm>
        </p:spPr>
        <p:txBody>
          <a:bodyPr/>
          <a:lstStyle/>
          <a:p>
            <a:pPr marL="0" indent="0">
              <a:buFont typeface="Monotype Sorts" pitchFamily="2" charset="2"/>
              <a:buNone/>
            </a:pPr>
            <a:r>
              <a:rPr lang="en-US" smtClean="0"/>
              <a:t>What is single user/ multitasking?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3321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2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3318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403 - 404 Fig. 8-6</a:t>
            </a:r>
          </a:p>
        </p:txBody>
      </p:sp>
      <p:sp>
        <p:nvSpPr>
          <p:cNvPr id="23566" name="Rectangle 14"/>
          <p:cNvSpPr>
            <a:spLocks noChangeArrowheads="1"/>
          </p:cNvSpPr>
          <p:nvPr/>
        </p:nvSpPr>
        <p:spPr bwMode="auto">
          <a:xfrm>
            <a:off x="309563" y="1954213"/>
            <a:ext cx="4200525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Working on two or more programs that reside in memory at same time</a:t>
            </a:r>
            <a:endParaRPr kumimoji="1" lang="en-US" sz="2600" b="1">
              <a:solidFill>
                <a:srgbClr val="000000"/>
              </a:solidFill>
              <a:latin typeface="Arial Unicode MS" pitchFamily="34" charset="-128"/>
            </a:endParaRPr>
          </a:p>
        </p:txBody>
      </p:sp>
      <p:pic>
        <p:nvPicPr>
          <p:cNvPr id="11" name="Picture 10" descr="Fig8-06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329" y="1323833"/>
            <a:ext cx="4771420" cy="3746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5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8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3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35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5" grpId="0" build="p" bldLvl="3" autoUpdateAnimBg="0" advAuto="4000"/>
      <p:bldP spid="23555" grpId="0" build="p" bldLvl="4" autoUpdateAnimBg="0" advAuto="1000"/>
      <p:bldP spid="23566" grpId="0" build="p" bldLvl="4" autoUpdateAnimBg="0" advAuto="300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5"/>
          <p:cNvGrpSpPr>
            <a:grpSpLocks/>
          </p:cNvGrpSpPr>
          <p:nvPr/>
        </p:nvGrpSpPr>
        <p:grpSpPr bwMode="auto">
          <a:xfrm>
            <a:off x="6032500" y="4262438"/>
            <a:ext cx="3009900" cy="1524000"/>
            <a:chOff x="3792" y="2693"/>
            <a:chExt cx="1896" cy="960"/>
          </a:xfrm>
        </p:grpSpPr>
        <p:sp>
          <p:nvSpPr>
            <p:cNvPr id="14357" name="Line 33"/>
            <p:cNvSpPr>
              <a:spLocks noChangeShapeType="1"/>
            </p:cNvSpPr>
            <p:nvPr/>
          </p:nvSpPr>
          <p:spPr bwMode="auto">
            <a:xfrm flipH="1">
              <a:off x="3792" y="3216"/>
              <a:ext cx="610" cy="48"/>
            </a:xfrm>
            <a:prstGeom prst="line">
              <a:avLst/>
            </a:prstGeom>
            <a:noFill/>
            <a:ln w="762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58" name="Oval 34"/>
            <p:cNvSpPr>
              <a:spLocks noChangeArrowheads="1"/>
            </p:cNvSpPr>
            <p:nvPr/>
          </p:nvSpPr>
          <p:spPr bwMode="auto">
            <a:xfrm>
              <a:off x="4275" y="2693"/>
              <a:ext cx="1413" cy="960"/>
            </a:xfrm>
            <a:prstGeom prst="ellipse">
              <a:avLst/>
            </a:prstGeom>
            <a:solidFill>
              <a:srgbClr val="0099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buClr>
                  <a:schemeClr val="accent1"/>
                </a:buClr>
                <a:buSzPct val="80000"/>
                <a:buFont typeface="Monotype Sorts" pitchFamily="2" charset="2"/>
                <a:buNone/>
              </a:pPr>
              <a: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  <a:t>Has duplicate </a:t>
              </a:r>
              <a:b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  <a:t>components such as </a:t>
              </a:r>
              <a:b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  <a:t>processors, memory, </a:t>
              </a:r>
              <a:b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  <a:t>and disk drives</a:t>
              </a:r>
            </a:p>
          </p:txBody>
        </p:sp>
      </p:grpSp>
      <p:grpSp>
        <p:nvGrpSpPr>
          <p:cNvPr id="3" name="Group 31"/>
          <p:cNvGrpSpPr>
            <a:grpSpLocks/>
          </p:cNvGrpSpPr>
          <p:nvPr/>
        </p:nvGrpSpPr>
        <p:grpSpPr bwMode="auto">
          <a:xfrm>
            <a:off x="5562600" y="2133600"/>
            <a:ext cx="2776538" cy="1600200"/>
            <a:chOff x="3504" y="1344"/>
            <a:chExt cx="1749" cy="1008"/>
          </a:xfrm>
        </p:grpSpPr>
        <p:sp>
          <p:nvSpPr>
            <p:cNvPr id="14355" name="Line 29"/>
            <p:cNvSpPr>
              <a:spLocks noChangeShapeType="1"/>
            </p:cNvSpPr>
            <p:nvPr/>
          </p:nvSpPr>
          <p:spPr bwMode="auto">
            <a:xfrm flipH="1">
              <a:off x="3504" y="2016"/>
              <a:ext cx="658" cy="336"/>
            </a:xfrm>
            <a:prstGeom prst="line">
              <a:avLst/>
            </a:prstGeom>
            <a:noFill/>
            <a:ln w="762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56" name="Oval 30"/>
            <p:cNvSpPr>
              <a:spLocks noChangeArrowheads="1"/>
            </p:cNvSpPr>
            <p:nvPr/>
          </p:nvSpPr>
          <p:spPr bwMode="auto">
            <a:xfrm>
              <a:off x="3840" y="1344"/>
              <a:ext cx="1413" cy="960"/>
            </a:xfrm>
            <a:prstGeom prst="ellipse">
              <a:avLst/>
            </a:prstGeom>
            <a:solidFill>
              <a:srgbClr val="0099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buClr>
                  <a:schemeClr val="accent1"/>
                </a:buClr>
                <a:buSzPct val="80000"/>
                <a:buFont typeface="Monotype Sorts" pitchFamily="2" charset="2"/>
                <a:buNone/>
              </a:pPr>
              <a: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  <a:t>Enables two or </a:t>
              </a:r>
              <a:b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  <a:t>more users to </a:t>
              </a:r>
              <a:b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  <a:t>run programs </a:t>
              </a:r>
              <a:b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  <a:t>simultaneously</a:t>
              </a:r>
            </a:p>
          </p:txBody>
        </p:sp>
      </p:grpSp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1041400" y="5270500"/>
            <a:ext cx="2644775" cy="1524000"/>
            <a:chOff x="62" y="1920"/>
            <a:chExt cx="1666" cy="960"/>
          </a:xfrm>
        </p:grpSpPr>
        <p:sp>
          <p:nvSpPr>
            <p:cNvPr id="14353" name="Line 26"/>
            <p:cNvSpPr>
              <a:spLocks noChangeShapeType="1"/>
            </p:cNvSpPr>
            <p:nvPr/>
          </p:nvSpPr>
          <p:spPr bwMode="auto">
            <a:xfrm flipH="1">
              <a:off x="1070" y="1920"/>
              <a:ext cx="658" cy="336"/>
            </a:xfrm>
            <a:prstGeom prst="line">
              <a:avLst/>
            </a:prstGeom>
            <a:noFill/>
            <a:ln w="762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54" name="Oval 27"/>
            <p:cNvSpPr>
              <a:spLocks noChangeArrowheads="1"/>
            </p:cNvSpPr>
            <p:nvPr/>
          </p:nvSpPr>
          <p:spPr bwMode="auto">
            <a:xfrm>
              <a:off x="62" y="1920"/>
              <a:ext cx="1413" cy="960"/>
            </a:xfrm>
            <a:prstGeom prst="ellipse">
              <a:avLst/>
            </a:prstGeom>
            <a:solidFill>
              <a:srgbClr val="0099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buClr>
                  <a:schemeClr val="accent1"/>
                </a:buClr>
                <a:buSzPct val="80000"/>
                <a:buFont typeface="Monotype Sorts" pitchFamily="2" charset="2"/>
                <a:buNone/>
              </a:pPr>
              <a: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  <a:t>Continues to </a:t>
              </a:r>
              <a:b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  <a:t>operate when one </a:t>
              </a:r>
              <a:b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  <a:t>of its components </a:t>
              </a:r>
              <a:b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  <a:t>fails</a:t>
              </a:r>
            </a:p>
          </p:txBody>
        </p:sp>
      </p:grpSp>
      <p:sp>
        <p:nvSpPr>
          <p:cNvPr id="143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Operating System Functions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1119187"/>
          </a:xfrm>
        </p:spPr>
        <p:txBody>
          <a:bodyPr/>
          <a:lstStyle/>
          <a:p>
            <a:pPr marL="0" indent="0">
              <a:buFont typeface="Monotype Sorts" pitchFamily="2" charset="2"/>
              <a:buNone/>
            </a:pPr>
            <a:r>
              <a:rPr lang="en-US" smtClean="0"/>
              <a:t>What are other program management features of operating systems?</a:t>
            </a:r>
          </a:p>
          <a:p>
            <a:pPr marL="0" indent="0">
              <a:buFont typeface="Monotype Sorts" pitchFamily="2" charset="2"/>
              <a:buNone/>
            </a:pPr>
            <a:endParaRPr lang="en-US" sz="2000" smtClean="0"/>
          </a:p>
          <a:p>
            <a:pPr marL="0" indent="0">
              <a:buFont typeface="Monotype Sorts" pitchFamily="2" charset="2"/>
              <a:buNone/>
            </a:pPr>
            <a:endParaRPr lang="en-US" sz="2400" smtClean="0"/>
          </a:p>
          <a:p>
            <a:pPr marL="0" indent="0">
              <a:buFont typeface="Monotype Sorts" pitchFamily="2" charset="2"/>
              <a:buNone/>
            </a:pPr>
            <a:endParaRPr lang="en-US" sz="2000" smtClean="0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4351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2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4344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405</a:t>
            </a:r>
          </a:p>
        </p:txBody>
      </p:sp>
      <p:grpSp>
        <p:nvGrpSpPr>
          <p:cNvPr id="6" name="Group 24"/>
          <p:cNvGrpSpPr>
            <a:grpSpLocks/>
          </p:cNvGrpSpPr>
          <p:nvPr/>
        </p:nvGrpSpPr>
        <p:grpSpPr bwMode="auto">
          <a:xfrm>
            <a:off x="98425" y="3124200"/>
            <a:ext cx="2644775" cy="1524000"/>
            <a:chOff x="62" y="1920"/>
            <a:chExt cx="1666" cy="960"/>
          </a:xfrm>
        </p:grpSpPr>
        <p:sp>
          <p:nvSpPr>
            <p:cNvPr id="14349" name="Line 9"/>
            <p:cNvSpPr>
              <a:spLocks noChangeShapeType="1"/>
            </p:cNvSpPr>
            <p:nvPr/>
          </p:nvSpPr>
          <p:spPr bwMode="auto">
            <a:xfrm flipH="1">
              <a:off x="1070" y="1920"/>
              <a:ext cx="658" cy="336"/>
            </a:xfrm>
            <a:prstGeom prst="line">
              <a:avLst/>
            </a:prstGeom>
            <a:noFill/>
            <a:ln w="762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50" name="Oval 10"/>
            <p:cNvSpPr>
              <a:spLocks noChangeArrowheads="1"/>
            </p:cNvSpPr>
            <p:nvPr/>
          </p:nvSpPr>
          <p:spPr bwMode="auto">
            <a:xfrm>
              <a:off x="62" y="1920"/>
              <a:ext cx="1413" cy="960"/>
            </a:xfrm>
            <a:prstGeom prst="ellipse">
              <a:avLst/>
            </a:prstGeom>
            <a:solidFill>
              <a:srgbClr val="0099CC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buClr>
                  <a:schemeClr val="accent1"/>
                </a:buClr>
                <a:buSzPct val="80000"/>
                <a:buFont typeface="Monotype Sorts" pitchFamily="2" charset="2"/>
                <a:buNone/>
              </a:pPr>
              <a: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  <a:t>Can support two </a:t>
              </a:r>
              <a:b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  <a:t>or more processors </a:t>
              </a:r>
              <a:b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  <a:t>running programs </a:t>
              </a:r>
              <a:b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  <a:t>at same time</a:t>
              </a:r>
            </a:p>
          </p:txBody>
        </p:sp>
      </p:grpSp>
      <p:sp>
        <p:nvSpPr>
          <p:cNvPr id="25621" name="Oval 21"/>
          <p:cNvSpPr>
            <a:spLocks noChangeArrowheads="1"/>
          </p:cNvSpPr>
          <p:nvPr/>
        </p:nvSpPr>
        <p:spPr bwMode="auto">
          <a:xfrm>
            <a:off x="3124200" y="4787900"/>
            <a:ext cx="3581400" cy="990600"/>
          </a:xfrm>
          <a:prstGeom prst="ellipse">
            <a:avLst/>
          </a:prstGeom>
          <a:solidFill>
            <a:srgbClr val="FF9900"/>
          </a:solidFill>
          <a:ln w="9525">
            <a:noFill/>
            <a:round/>
            <a:headEnd/>
            <a:tailEnd/>
          </a:ln>
          <a:effectLst/>
          <a:scene3d>
            <a:camera prst="legacyObliqueTopLeft"/>
            <a:lightRig rig="legacyFlat3" dir="r"/>
          </a:scene3d>
          <a:sp3d extrusionH="430200" prstMaterial="legacyMatte">
            <a:bevelT w="13500" h="13500" prst="angle"/>
            <a:bevelB w="13500" h="13500" prst="angle"/>
            <a:extrusionClr>
              <a:srgbClr val="FF9900"/>
            </a:extrusionClr>
          </a:sp3d>
        </p:spPr>
        <p:txBody>
          <a:bodyPr wrap="none" anchor="ctr">
            <a:flatTx/>
          </a:bodyPr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fault-tolerant computer</a:t>
            </a:r>
          </a:p>
        </p:txBody>
      </p:sp>
      <p:sp>
        <p:nvSpPr>
          <p:cNvPr id="25622" name="Oval 22"/>
          <p:cNvSpPr>
            <a:spLocks noChangeArrowheads="1"/>
          </p:cNvSpPr>
          <p:nvPr/>
        </p:nvSpPr>
        <p:spPr bwMode="auto">
          <a:xfrm>
            <a:off x="2971800" y="3429000"/>
            <a:ext cx="3581400" cy="990600"/>
          </a:xfrm>
          <a:prstGeom prst="ellipse">
            <a:avLst/>
          </a:prstGeom>
          <a:solidFill>
            <a:srgbClr val="FF9900"/>
          </a:solidFill>
          <a:ln w="9525">
            <a:noFill/>
            <a:round/>
            <a:headEnd/>
            <a:tailEnd/>
          </a:ln>
          <a:effectLst/>
          <a:scene3d>
            <a:camera prst="legacyObliqueTopLeft"/>
            <a:lightRig rig="legacyFlat3" dir="r"/>
          </a:scene3d>
          <a:sp3d extrusionH="430200" prstMaterial="legacyMatte">
            <a:bevelT w="13500" h="13500" prst="angle"/>
            <a:bevelB w="13500" h="13500" prst="angle"/>
            <a:extrusionClr>
              <a:srgbClr val="FF9900"/>
            </a:extrusionClr>
          </a:sp3d>
        </p:spPr>
        <p:txBody>
          <a:bodyPr wrap="none" anchor="ctr">
            <a:flatTx/>
          </a:bodyPr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multiuser</a:t>
            </a:r>
          </a:p>
        </p:txBody>
      </p:sp>
      <p:sp>
        <p:nvSpPr>
          <p:cNvPr id="25623" name="Oval 23"/>
          <p:cNvSpPr>
            <a:spLocks noChangeArrowheads="1"/>
          </p:cNvSpPr>
          <p:nvPr/>
        </p:nvSpPr>
        <p:spPr bwMode="auto">
          <a:xfrm>
            <a:off x="1371600" y="2286000"/>
            <a:ext cx="3581400" cy="990600"/>
          </a:xfrm>
          <a:prstGeom prst="ellipse">
            <a:avLst/>
          </a:prstGeom>
          <a:solidFill>
            <a:srgbClr val="FF9900"/>
          </a:solidFill>
          <a:ln w="9525">
            <a:noFill/>
            <a:round/>
            <a:headEnd/>
            <a:tailEnd/>
          </a:ln>
          <a:effectLst/>
          <a:scene3d>
            <a:camera prst="legacyObliqueTopLeft"/>
            <a:lightRig rig="legacyFlat3" dir="r"/>
          </a:scene3d>
          <a:sp3d extrusionH="430200" prstMaterial="legacyMatte">
            <a:bevelT w="13500" h="13500" prst="angle"/>
            <a:bevelB w="13500" h="13500" prst="angle"/>
            <a:extrusionClr>
              <a:srgbClr val="FF9900"/>
            </a:extrusionClr>
          </a:sp3d>
        </p:spPr>
        <p:txBody>
          <a:bodyPr wrap="none" anchor="ctr">
            <a:flatTx/>
          </a:bodyPr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multiprocessing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6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6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6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6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500"/>
                            </p:stCondLst>
                            <p:childTnLst>
                              <p:par>
                                <p:cTn id="27" presetID="23" presetClass="entr" presetSubtype="16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6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6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3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 autoUpdateAnimBg="0" advAuto="1000"/>
      <p:bldP spid="25621" grpId="0" animBg="1" autoUpdateAnimBg="0"/>
      <p:bldP spid="25622" grpId="0" animBg="1" autoUpdateAnimBg="0"/>
      <p:bldP spid="25623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Operating System Functions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833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</a:t>
            </a:r>
            <a:r>
              <a:rPr lang="en-US" smtClean="0">
                <a:solidFill>
                  <a:srgbClr val="D94439"/>
                </a:solidFill>
              </a:rPr>
              <a:t>memory management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5368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69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5365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405 - 406 Fig. 8-8</a:t>
            </a:r>
          </a:p>
        </p:txBody>
      </p:sp>
      <p:sp>
        <p:nvSpPr>
          <p:cNvPr id="27681" name="Rectangle 33"/>
          <p:cNvSpPr>
            <a:spLocks noChangeArrowheads="1"/>
          </p:cNvSpPr>
          <p:nvPr/>
        </p:nvSpPr>
        <p:spPr bwMode="auto">
          <a:xfrm>
            <a:off x="304800" y="1535113"/>
            <a:ext cx="8585200" cy="182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Optimizing use of random access memory (RAM)</a:t>
            </a:r>
            <a:endParaRPr kumimoji="1" lang="en-US" sz="2600" b="1">
              <a:solidFill>
                <a:srgbClr val="000000"/>
              </a:solidFill>
              <a:latin typeface="Arial Unicode MS" pitchFamily="34" charset="-128"/>
            </a:endParaRP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With </a:t>
            </a:r>
            <a:r>
              <a:rPr kumimoji="1" lang="en-US" sz="2600" b="1">
                <a:solidFill>
                  <a:srgbClr val="D94439"/>
                </a:solidFill>
                <a:latin typeface="Times New Roman" pitchFamily="18" charset="0"/>
              </a:rPr>
              <a:t>virtual memory (VM)</a:t>
            </a: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, portion of hard disk is allocated to function as RAM</a:t>
            </a:r>
          </a:p>
        </p:txBody>
      </p:sp>
      <p:pic>
        <p:nvPicPr>
          <p:cNvPr id="10" name="Picture 9" descr="Fig8-08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128" y="2920620"/>
            <a:ext cx="4983897" cy="2934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6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6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build="p" bldLvl="4" autoUpdateAnimBg="0" advAuto="1000"/>
      <p:bldP spid="27681" grpId="0" build="p" bldLvl="4" autoUpdateAnimBg="0" advAuto="300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Operating System Functions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How does an operating system schedule jobs?</a:t>
            </a:r>
            <a:endParaRPr lang="en-US" smtClean="0">
              <a:latin typeface="Arial Unicode MS" pitchFamily="34" charset="-128"/>
            </a:endParaRPr>
          </a:p>
          <a:p>
            <a:pPr>
              <a:buFont typeface="Monotype Sorts" pitchFamily="2" charset="2"/>
              <a:buNone/>
            </a:pPr>
            <a:endParaRPr lang="en-US" sz="1600" smtClean="0">
              <a:latin typeface="Arial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6398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99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6389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407 </a:t>
            </a:r>
          </a:p>
        </p:txBody>
      </p:sp>
      <p:sp>
        <p:nvSpPr>
          <p:cNvPr id="29704" name="Rectangle 8"/>
          <p:cNvSpPr>
            <a:spLocks noChangeArrowheads="1"/>
          </p:cNvSpPr>
          <p:nvPr/>
        </p:nvSpPr>
        <p:spPr bwMode="auto">
          <a:xfrm>
            <a:off x="6515100" y="3959225"/>
            <a:ext cx="2095500" cy="993775"/>
          </a:xfrm>
          <a:prstGeom prst="rect">
            <a:avLst/>
          </a:prstGeom>
          <a:solidFill>
            <a:srgbClr val="808000"/>
          </a:solidFill>
          <a:ln w="9525">
            <a:noFill/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808000"/>
            </a:extrusionClr>
          </a:sp3d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1" lang="en-US" sz="18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Transferring items </a:t>
            </a:r>
            <a:br>
              <a:rPr kumimoji="1" lang="en-US" sz="18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sz="18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between storage </a:t>
            </a:r>
            <a:br>
              <a:rPr kumimoji="1" lang="en-US" sz="18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sz="18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and memory</a:t>
            </a:r>
          </a:p>
        </p:txBody>
      </p:sp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6515100" y="2965450"/>
            <a:ext cx="2095500" cy="993775"/>
          </a:xfrm>
          <a:prstGeom prst="rect">
            <a:avLst/>
          </a:prstGeom>
          <a:solidFill>
            <a:srgbClr val="D94439"/>
          </a:solidFill>
          <a:ln w="9525">
            <a:noFill/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D94439"/>
            </a:extrusionClr>
          </a:sp3d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1" lang="en-US" sz="18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Sending </a:t>
            </a:r>
            <a:br>
              <a:rPr kumimoji="1" lang="en-US" sz="18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sz="18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information </a:t>
            </a:r>
            <a:br>
              <a:rPr kumimoji="1" lang="en-US" sz="18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sz="18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to output device</a:t>
            </a:r>
          </a:p>
        </p:txBody>
      </p:sp>
      <p:sp>
        <p:nvSpPr>
          <p:cNvPr id="29706" name="Rectangle 10"/>
          <p:cNvSpPr>
            <a:spLocks noChangeArrowheads="1"/>
          </p:cNvSpPr>
          <p:nvPr/>
        </p:nvSpPr>
        <p:spPr bwMode="auto">
          <a:xfrm>
            <a:off x="4419600" y="3959225"/>
            <a:ext cx="2095500" cy="993775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FF9900"/>
            </a:extrusionClr>
          </a:sp3d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1" lang="en-US" sz="18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Processing </a:t>
            </a:r>
            <a:br>
              <a:rPr kumimoji="1" lang="en-US" sz="18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sz="18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instructions</a:t>
            </a:r>
          </a:p>
        </p:txBody>
      </p:sp>
      <p:sp>
        <p:nvSpPr>
          <p:cNvPr id="29707" name="Rectangle 11"/>
          <p:cNvSpPr>
            <a:spLocks noChangeArrowheads="1"/>
          </p:cNvSpPr>
          <p:nvPr/>
        </p:nvSpPr>
        <p:spPr bwMode="auto">
          <a:xfrm>
            <a:off x="4419600" y="2965450"/>
            <a:ext cx="2095500" cy="993775"/>
          </a:xfrm>
          <a:prstGeom prst="rect">
            <a:avLst/>
          </a:prstGeom>
          <a:solidFill>
            <a:srgbClr val="0099CC"/>
          </a:solidFill>
          <a:ln w="9525">
            <a:noFill/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0099CC"/>
            </a:extrusionClr>
          </a:sp3d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1" lang="en-US" sz="18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Receiving data </a:t>
            </a:r>
            <a:br>
              <a:rPr kumimoji="1" lang="en-US" sz="18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sz="18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from input device</a:t>
            </a:r>
          </a:p>
        </p:txBody>
      </p: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381000" y="1981200"/>
            <a:ext cx="2398713" cy="2057400"/>
            <a:chOff x="240" y="1248"/>
            <a:chExt cx="1511" cy="1296"/>
          </a:xfrm>
        </p:grpSpPr>
        <p:sp>
          <p:nvSpPr>
            <p:cNvPr id="16396" name="Text Box 13"/>
            <p:cNvSpPr txBox="1">
              <a:spLocks noChangeArrowheads="1"/>
            </p:cNvSpPr>
            <p:nvPr/>
          </p:nvSpPr>
          <p:spPr bwMode="auto">
            <a:xfrm>
              <a:off x="572" y="1559"/>
              <a:ext cx="1179" cy="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</a:pPr>
              <a:r>
                <a:rPr kumimoji="1" lang="en-US" sz="1600" b="1">
                  <a:solidFill>
                    <a:srgbClr val="000000"/>
                  </a:solidFill>
                  <a:latin typeface="Arial" charset="0"/>
                </a:rPr>
                <a:t>Adjusts schedule </a:t>
              </a:r>
              <a:br>
                <a:rPr kumimoji="1" lang="en-US" sz="1600" b="1">
                  <a:solidFill>
                    <a:srgbClr val="000000"/>
                  </a:solidFill>
                  <a:latin typeface="Arial" charset="0"/>
                </a:rPr>
              </a:br>
              <a:r>
                <a:rPr kumimoji="1" lang="en-US" sz="1600" b="1">
                  <a:solidFill>
                    <a:srgbClr val="000000"/>
                  </a:solidFill>
                  <a:latin typeface="Arial" charset="0"/>
                </a:rPr>
                <a:t>based on </a:t>
              </a:r>
              <a:br>
                <a:rPr kumimoji="1" lang="en-US" sz="1600" b="1">
                  <a:solidFill>
                    <a:srgbClr val="000000"/>
                  </a:solidFill>
                  <a:latin typeface="Arial" charset="0"/>
                </a:rPr>
              </a:br>
              <a:r>
                <a:rPr kumimoji="1" lang="en-US" sz="1600" b="1">
                  <a:solidFill>
                    <a:srgbClr val="000000"/>
                  </a:solidFill>
                  <a:latin typeface="Arial" charset="0"/>
                </a:rPr>
                <a:t>job’s priority</a:t>
              </a:r>
            </a:p>
          </p:txBody>
        </p:sp>
        <p:sp>
          <p:nvSpPr>
            <p:cNvPr id="16397" name="AutoShape 14"/>
            <p:cNvSpPr>
              <a:spLocks noChangeArrowheads="1"/>
            </p:cNvSpPr>
            <p:nvPr/>
          </p:nvSpPr>
          <p:spPr bwMode="auto">
            <a:xfrm>
              <a:off x="240" y="1248"/>
              <a:ext cx="469" cy="1296"/>
            </a:xfrm>
            <a:prstGeom prst="curvedRightArrow">
              <a:avLst>
                <a:gd name="adj1" fmla="val 55267"/>
                <a:gd name="adj2" fmla="val 110533"/>
                <a:gd name="adj3" fmla="val 33333"/>
              </a:avLst>
            </a:prstGeom>
            <a:solidFill>
              <a:srgbClr val="99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9713" name="Rectangle 17"/>
          <p:cNvSpPr>
            <a:spLocks noChangeArrowheads="1"/>
          </p:cNvSpPr>
          <p:nvPr/>
        </p:nvSpPr>
        <p:spPr bwMode="auto">
          <a:xfrm>
            <a:off x="1371600" y="3657600"/>
            <a:ext cx="2678113" cy="914400"/>
          </a:xfrm>
          <a:prstGeom prst="rect">
            <a:avLst/>
          </a:prstGeom>
          <a:solidFill>
            <a:srgbClr val="993366"/>
          </a:solidFill>
          <a:ln w="9525">
            <a:noFill/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993366"/>
            </a:extrusionClr>
          </a:sp3d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1" lang="en-US" sz="2000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A job is an operation </a:t>
            </a:r>
            <a:br>
              <a:rPr kumimoji="1" lang="en-US" sz="2000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sz="2000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the processor manages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" presetID="2" presetClass="entr" presetSubtype="2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5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00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 autoUpdateAnimBg="0" advAuto="1000"/>
      <p:bldP spid="29704" grpId="0" animBg="1" autoUpdateAnimBg="0"/>
      <p:bldP spid="29705" grpId="0" animBg="1" autoUpdateAnimBg="0"/>
      <p:bldP spid="29706" grpId="0" animBg="1" autoUpdateAnimBg="0"/>
      <p:bldP spid="29707" grpId="0" animBg="1" autoUpdateAnimBg="0"/>
      <p:bldP spid="29713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Operating System Functions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6985000" cy="66833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</a:t>
            </a:r>
            <a:r>
              <a:rPr lang="en-US" smtClean="0">
                <a:solidFill>
                  <a:srgbClr val="D94439"/>
                </a:solidFill>
              </a:rPr>
              <a:t>spooling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7416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17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7413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407 Fig. 8-9</a:t>
            </a:r>
          </a:p>
        </p:txBody>
      </p:sp>
      <p:sp>
        <p:nvSpPr>
          <p:cNvPr id="31754" name="Rectangle 10"/>
          <p:cNvSpPr>
            <a:spLocks noChangeArrowheads="1"/>
          </p:cNvSpPr>
          <p:nvPr/>
        </p:nvSpPr>
        <p:spPr bwMode="auto">
          <a:xfrm>
            <a:off x="304800" y="1535113"/>
            <a:ext cx="6985000" cy="1925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Sending print jobs to buffer instead of directly to printer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Print jobs line up in </a:t>
            </a:r>
            <a:r>
              <a:rPr kumimoji="1" lang="en-US" sz="2600" b="1">
                <a:solidFill>
                  <a:srgbClr val="D94439"/>
                </a:solidFill>
                <a:latin typeface="Times New Roman" pitchFamily="18" charset="0"/>
              </a:rPr>
              <a:t>queue</a:t>
            </a:r>
            <a:endParaRPr kumimoji="1" lang="en-US" sz="2600" b="1">
              <a:solidFill>
                <a:srgbClr val="D94439"/>
              </a:solidFill>
              <a:latin typeface="Arial Unicode MS" pitchFamily="34" charset="-128"/>
            </a:endParaRPr>
          </a:p>
        </p:txBody>
      </p:sp>
      <p:pic>
        <p:nvPicPr>
          <p:cNvPr id="10" name="Picture 9" descr="Fig8-09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17" y="2950049"/>
            <a:ext cx="7165074" cy="2910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7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17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uild="p" bldLvl="4" autoUpdateAnimBg="0" advAuto="1000"/>
      <p:bldP spid="31754" grpId="0" build="p" bldLvl="4" autoUpdateAnimBg="0" advAuto="300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Operating System Functions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5857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 device driver?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8452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3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8437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407</a:t>
            </a:r>
          </a:p>
        </p:txBody>
      </p:sp>
      <p:grpSp>
        <p:nvGrpSpPr>
          <p:cNvPr id="3" name="Group 48"/>
          <p:cNvGrpSpPr>
            <a:grpSpLocks/>
          </p:cNvGrpSpPr>
          <p:nvPr/>
        </p:nvGrpSpPr>
        <p:grpSpPr bwMode="auto">
          <a:xfrm>
            <a:off x="3352800" y="2438400"/>
            <a:ext cx="2374900" cy="2343150"/>
            <a:chOff x="2112" y="1536"/>
            <a:chExt cx="1496" cy="1476"/>
          </a:xfrm>
        </p:grpSpPr>
        <p:sp>
          <p:nvSpPr>
            <p:cNvPr id="18449" name="AutoShape 26"/>
            <p:cNvSpPr>
              <a:spLocks/>
            </p:cNvSpPr>
            <p:nvPr/>
          </p:nvSpPr>
          <p:spPr bwMode="auto">
            <a:xfrm>
              <a:off x="2112" y="1536"/>
              <a:ext cx="558" cy="1476"/>
            </a:xfrm>
            <a:prstGeom prst="rightBracket">
              <a:avLst>
                <a:gd name="adj" fmla="val 0"/>
              </a:avLst>
            </a:prstGeom>
            <a:noFill/>
            <a:ln w="635000">
              <a:solidFill>
                <a:srgbClr val="D9443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0" name="AutoShape 30"/>
            <p:cNvSpPr>
              <a:spLocks/>
            </p:cNvSpPr>
            <p:nvPr/>
          </p:nvSpPr>
          <p:spPr bwMode="auto">
            <a:xfrm rot="10800000">
              <a:off x="3063" y="1536"/>
              <a:ext cx="545" cy="1476"/>
            </a:xfrm>
            <a:prstGeom prst="rightBracket">
              <a:avLst>
                <a:gd name="adj" fmla="val 0"/>
              </a:avLst>
            </a:prstGeom>
            <a:noFill/>
            <a:ln w="635000">
              <a:solidFill>
                <a:srgbClr val="D9443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24" name="Rectangle 32"/>
            <p:cNvSpPr>
              <a:spLocks noChangeArrowheads="1"/>
            </p:cNvSpPr>
            <p:nvPr/>
          </p:nvSpPr>
          <p:spPr bwMode="auto">
            <a:xfrm>
              <a:off x="2487" y="1968"/>
              <a:ext cx="768" cy="5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kumimoji="1" lang="en-US" sz="2600" b="1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Device Driver</a:t>
              </a:r>
            </a:p>
          </p:txBody>
        </p:sp>
      </p:grpSp>
      <p:grpSp>
        <p:nvGrpSpPr>
          <p:cNvPr id="4" name="Group 50"/>
          <p:cNvGrpSpPr>
            <a:grpSpLocks/>
          </p:cNvGrpSpPr>
          <p:nvPr/>
        </p:nvGrpSpPr>
        <p:grpSpPr bwMode="auto">
          <a:xfrm>
            <a:off x="1341438" y="2743200"/>
            <a:ext cx="2620962" cy="1727200"/>
            <a:chOff x="821" y="1728"/>
            <a:chExt cx="1651" cy="1088"/>
          </a:xfrm>
        </p:grpSpPr>
        <p:sp>
          <p:nvSpPr>
            <p:cNvPr id="18447" name="Rectangle 33"/>
            <p:cNvSpPr>
              <a:spLocks noChangeArrowheads="1"/>
            </p:cNvSpPr>
            <p:nvPr/>
          </p:nvSpPr>
          <p:spPr bwMode="auto">
            <a:xfrm>
              <a:off x="821" y="1728"/>
              <a:ext cx="1651" cy="1088"/>
            </a:xfrm>
            <a:prstGeom prst="rect">
              <a:avLst/>
            </a:prstGeom>
            <a:solidFill>
              <a:srgbClr val="808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21" name="Rectangle 29"/>
            <p:cNvSpPr>
              <a:spLocks noChangeArrowheads="1"/>
            </p:cNvSpPr>
            <p:nvPr/>
          </p:nvSpPr>
          <p:spPr bwMode="auto">
            <a:xfrm>
              <a:off x="821" y="1774"/>
              <a:ext cx="1632" cy="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  <a:defRPr/>
              </a:pPr>
              <a:r>
                <a:rPr kumimoji="1" lang="en-US" sz="18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Program that </a:t>
              </a:r>
              <a:br>
                <a:rPr kumimoji="1" lang="en-US" sz="18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</a:br>
              <a:r>
                <a:rPr kumimoji="1" lang="en-US" sz="18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tells operating system </a:t>
              </a:r>
              <a:br>
                <a:rPr kumimoji="1" lang="en-US" sz="18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</a:br>
              <a:r>
                <a:rPr kumimoji="1" lang="en-US" sz="18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how to communicate </a:t>
              </a:r>
              <a:br>
                <a:rPr kumimoji="1" lang="en-US" sz="18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</a:br>
              <a:r>
                <a:rPr kumimoji="1" lang="en-US" sz="18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with device</a:t>
              </a:r>
            </a:p>
          </p:txBody>
        </p:sp>
      </p:grpSp>
      <p:grpSp>
        <p:nvGrpSpPr>
          <p:cNvPr id="5" name="Group 45"/>
          <p:cNvGrpSpPr>
            <a:grpSpLocks/>
          </p:cNvGrpSpPr>
          <p:nvPr/>
        </p:nvGrpSpPr>
        <p:grpSpPr bwMode="auto">
          <a:xfrm>
            <a:off x="5173663" y="2740025"/>
            <a:ext cx="2590800" cy="1739900"/>
            <a:chOff x="3024" y="1440"/>
            <a:chExt cx="1632" cy="1096"/>
          </a:xfrm>
        </p:grpSpPr>
        <p:sp>
          <p:nvSpPr>
            <p:cNvPr id="18445" name="Rectangle 41"/>
            <p:cNvSpPr>
              <a:spLocks noChangeArrowheads="1"/>
            </p:cNvSpPr>
            <p:nvPr/>
          </p:nvSpPr>
          <p:spPr bwMode="auto">
            <a:xfrm>
              <a:off x="3024" y="1440"/>
              <a:ext cx="1632" cy="1096"/>
            </a:xfrm>
            <a:prstGeom prst="rect">
              <a:avLst/>
            </a:prstGeom>
            <a:solidFill>
              <a:srgbClr val="0099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34" name="Rectangle 42"/>
            <p:cNvSpPr>
              <a:spLocks noChangeArrowheads="1"/>
            </p:cNvSpPr>
            <p:nvPr/>
          </p:nvSpPr>
          <p:spPr bwMode="auto">
            <a:xfrm>
              <a:off x="3024" y="1504"/>
              <a:ext cx="1632" cy="9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kumimoji="1" lang="en-US" sz="18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With </a:t>
              </a:r>
              <a:r>
                <a:rPr kumimoji="1" lang="en-US" sz="1800" b="1" dirty="0">
                  <a:solidFill>
                    <a:srgbClr val="D9443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Plug and Play</a:t>
              </a:r>
              <a:r>
                <a:rPr kumimoji="1" lang="en-US" sz="18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, operating system automatically configures new devices as you install them</a:t>
              </a:r>
            </a:p>
          </p:txBody>
        </p:sp>
      </p:grpSp>
      <p:sp>
        <p:nvSpPr>
          <p:cNvPr id="33841" name="Rectangle 49"/>
          <p:cNvSpPr>
            <a:spLocks noChangeArrowheads="1"/>
          </p:cNvSpPr>
          <p:nvPr/>
        </p:nvSpPr>
        <p:spPr bwMode="auto">
          <a:xfrm>
            <a:off x="1562100" y="3962400"/>
            <a:ext cx="21351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80000"/>
              <a:buFont typeface="Wingdings" pitchFamily="2" charset="2"/>
              <a:buNone/>
              <a:defRPr/>
            </a:pPr>
            <a:r>
              <a:rPr kumimoji="1" lang="en-US" sz="2000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Also called </a:t>
            </a:r>
            <a:r>
              <a:rPr kumimoji="1" lang="en-US" sz="2000" b="1" dirty="0">
                <a:solidFill>
                  <a:srgbClr val="D9443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driver</a:t>
            </a:r>
          </a:p>
        </p:txBody>
      </p:sp>
      <p:grpSp>
        <p:nvGrpSpPr>
          <p:cNvPr id="6" name="Group 86"/>
          <p:cNvGrpSpPr>
            <a:grpSpLocks/>
          </p:cNvGrpSpPr>
          <p:nvPr/>
        </p:nvGrpSpPr>
        <p:grpSpPr bwMode="auto">
          <a:xfrm>
            <a:off x="0" y="4648200"/>
            <a:ext cx="1981200" cy="1295400"/>
            <a:chOff x="0" y="3024"/>
            <a:chExt cx="1248" cy="816"/>
          </a:xfrm>
        </p:grpSpPr>
        <p:sp>
          <p:nvSpPr>
            <p:cNvPr id="18443" name="Rectangle 87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Link, click Chapter 8, Click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Web Link from left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navigation, then click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Plug and Play below Chapter 8</a:t>
              </a:r>
            </a:p>
          </p:txBody>
        </p:sp>
        <p:sp>
          <p:nvSpPr>
            <p:cNvPr id="18444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6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 autoUpdateAnimBg="0" advAuto="1000"/>
      <p:bldP spid="33841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Operating System Functions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How do you install a device driver?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9476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7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9461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408 Fig. 8-10</a:t>
            </a:r>
          </a:p>
        </p:txBody>
      </p:sp>
      <p:sp>
        <p:nvSpPr>
          <p:cNvPr id="35851" name="Rectangle 11"/>
          <p:cNvSpPr>
            <a:spLocks noChangeArrowheads="1"/>
          </p:cNvSpPr>
          <p:nvPr/>
        </p:nvSpPr>
        <p:spPr bwMode="auto">
          <a:xfrm>
            <a:off x="412750" y="3332163"/>
            <a:ext cx="2116138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1200" b="1">
                <a:solidFill>
                  <a:srgbClr val="000000"/>
                </a:solidFill>
                <a:latin typeface="Arial (W1)" pitchFamily="34" charset="0"/>
              </a:rPr>
              <a:t>Step 1.  </a:t>
            </a:r>
            <a:r>
              <a:rPr kumimoji="1" lang="en-US" sz="1400">
                <a:solidFill>
                  <a:srgbClr val="000000"/>
                </a:solidFill>
                <a:latin typeface="Times New Roman" pitchFamily="18" charset="0"/>
              </a:rPr>
              <a:t>Open Control Panel window. Point to Hardware and Sound link.</a:t>
            </a:r>
          </a:p>
        </p:txBody>
      </p:sp>
      <p:sp>
        <p:nvSpPr>
          <p:cNvPr id="35854" name="Rectangle 14"/>
          <p:cNvSpPr>
            <a:spLocks noChangeArrowheads="1"/>
          </p:cNvSpPr>
          <p:nvPr/>
        </p:nvSpPr>
        <p:spPr bwMode="auto">
          <a:xfrm>
            <a:off x="2701925" y="3332163"/>
            <a:ext cx="2252663" cy="115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1200" b="1">
                <a:solidFill>
                  <a:srgbClr val="000000"/>
                </a:solidFill>
                <a:latin typeface="Arial (W1)" pitchFamily="34" charset="0"/>
              </a:rPr>
              <a:t>Step 2.</a:t>
            </a:r>
            <a:r>
              <a:rPr kumimoji="1" lang="en-US" sz="120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kumimoji="1" lang="en-US" sz="1400">
                <a:solidFill>
                  <a:srgbClr val="000000"/>
                </a:solidFill>
                <a:latin typeface="Times New Roman" pitchFamily="18" charset="0"/>
              </a:rPr>
              <a:t>Click the Hardware and Sound link to display the Hardware and Sound options. Point to the Scanners and Cameras link.</a:t>
            </a:r>
          </a:p>
        </p:txBody>
      </p:sp>
      <p:sp>
        <p:nvSpPr>
          <p:cNvPr id="35856" name="Rectangle 16"/>
          <p:cNvSpPr>
            <a:spLocks noChangeArrowheads="1"/>
          </p:cNvSpPr>
          <p:nvPr/>
        </p:nvSpPr>
        <p:spPr bwMode="auto">
          <a:xfrm>
            <a:off x="5006975" y="3001963"/>
            <a:ext cx="1844675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1200" b="1">
                <a:solidFill>
                  <a:srgbClr val="000000"/>
                </a:solidFill>
                <a:latin typeface="Arial (W1)" pitchFamily="34" charset="0"/>
              </a:rPr>
              <a:t>Step 3.  </a:t>
            </a:r>
            <a:r>
              <a:rPr kumimoji="1" lang="en-US" sz="1400">
                <a:solidFill>
                  <a:srgbClr val="000000"/>
                </a:solidFill>
                <a:latin typeface="Times New Roman" pitchFamily="18" charset="0"/>
              </a:rPr>
              <a:t>Click the Scanners and Cameras link to display the Scanners and Cameras dialog box. Point to the Add Device button.</a:t>
            </a:r>
          </a:p>
        </p:txBody>
      </p:sp>
      <p:sp>
        <p:nvSpPr>
          <p:cNvPr id="35857" name="Rectangle 17"/>
          <p:cNvSpPr>
            <a:spLocks noChangeArrowheads="1"/>
          </p:cNvSpPr>
          <p:nvPr/>
        </p:nvSpPr>
        <p:spPr bwMode="auto">
          <a:xfrm>
            <a:off x="6978650" y="3001963"/>
            <a:ext cx="1846263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1200" b="1">
                <a:solidFill>
                  <a:srgbClr val="000000"/>
                </a:solidFill>
                <a:latin typeface="Arial (W1)" pitchFamily="34" charset="0"/>
              </a:rPr>
              <a:t>Step 4.</a:t>
            </a:r>
            <a:r>
              <a:rPr kumimoji="1" lang="en-US" sz="120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1" lang="en-US" sz="1400">
                <a:solidFill>
                  <a:srgbClr val="000000"/>
                </a:solidFill>
                <a:latin typeface="Times New Roman" pitchFamily="18" charset="0"/>
              </a:rPr>
              <a:t>Click the Add Device button to start the Scanner and Camera Installation Wizard. Point to the Next button.</a:t>
            </a:r>
          </a:p>
        </p:txBody>
      </p:sp>
      <p:sp>
        <p:nvSpPr>
          <p:cNvPr id="35858" name="Rectangle 18"/>
          <p:cNvSpPr>
            <a:spLocks noChangeArrowheads="1"/>
          </p:cNvSpPr>
          <p:nvPr/>
        </p:nvSpPr>
        <p:spPr bwMode="auto">
          <a:xfrm>
            <a:off x="1155700" y="4611688"/>
            <a:ext cx="4337050" cy="115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en-US" sz="1200" b="1">
                <a:solidFill>
                  <a:srgbClr val="000000"/>
                </a:solidFill>
                <a:latin typeface="Arial (W1)" pitchFamily="34" charset="0"/>
              </a:rPr>
              <a:t>Step 5.</a:t>
            </a:r>
            <a:r>
              <a:rPr kumimoji="1" lang="en-US" sz="120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1" lang="en-US" sz="1400">
                <a:solidFill>
                  <a:srgbClr val="000000"/>
                </a:solidFill>
                <a:latin typeface="Times New Roman" pitchFamily="18" charset="0"/>
              </a:rPr>
              <a:t>Click the Next button to proceed with the wizard. Select the correct manufacturer and model of scanner or camera. Follow the on-screen instructions to complete installation of the necessary driver files for the selected device.</a:t>
            </a:r>
          </a:p>
        </p:txBody>
      </p:sp>
      <p:sp>
        <p:nvSpPr>
          <p:cNvPr id="35865" name="AutoShape 25"/>
          <p:cNvSpPr>
            <a:spLocks noChangeArrowheads="1"/>
          </p:cNvSpPr>
          <p:nvPr/>
        </p:nvSpPr>
        <p:spPr bwMode="auto">
          <a:xfrm>
            <a:off x="2413000" y="2074863"/>
            <a:ext cx="363538" cy="525462"/>
          </a:xfrm>
          <a:prstGeom prst="rightArrow">
            <a:avLst>
              <a:gd name="adj1" fmla="val 49852"/>
              <a:gd name="adj2" fmla="val 43231"/>
            </a:avLst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66" name="AutoShape 26"/>
          <p:cNvSpPr>
            <a:spLocks noChangeArrowheads="1"/>
          </p:cNvSpPr>
          <p:nvPr/>
        </p:nvSpPr>
        <p:spPr bwMode="auto">
          <a:xfrm>
            <a:off x="4725988" y="2074863"/>
            <a:ext cx="363537" cy="525462"/>
          </a:xfrm>
          <a:prstGeom prst="rightArrow">
            <a:avLst>
              <a:gd name="adj1" fmla="val 49852"/>
              <a:gd name="adj2" fmla="val 43231"/>
            </a:avLst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67" name="AutoShape 27"/>
          <p:cNvSpPr>
            <a:spLocks noChangeArrowheads="1"/>
          </p:cNvSpPr>
          <p:nvPr/>
        </p:nvSpPr>
        <p:spPr bwMode="auto">
          <a:xfrm>
            <a:off x="6664325" y="2074863"/>
            <a:ext cx="363538" cy="525462"/>
          </a:xfrm>
          <a:prstGeom prst="rightArrow">
            <a:avLst>
              <a:gd name="adj1" fmla="val 49852"/>
              <a:gd name="adj2" fmla="val 43231"/>
            </a:avLst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69" name="AutoShape 29"/>
          <p:cNvSpPr>
            <a:spLocks noChangeArrowheads="1"/>
          </p:cNvSpPr>
          <p:nvPr/>
        </p:nvSpPr>
        <p:spPr bwMode="auto">
          <a:xfrm rot="5400000">
            <a:off x="7394575" y="4094163"/>
            <a:ext cx="1085850" cy="831850"/>
          </a:xfrm>
          <a:custGeom>
            <a:avLst/>
            <a:gdLst>
              <a:gd name="T0" fmla="*/ 2147483647 w 21600"/>
              <a:gd name="T1" fmla="*/ 198028984 h 21600"/>
              <a:gd name="T2" fmla="*/ 1452346773 w 21600"/>
              <a:gd name="T3" fmla="*/ 155590362 h 21600"/>
              <a:gd name="T4" fmla="*/ 1875652373 w 21600"/>
              <a:gd name="T5" fmla="*/ 407423192 h 21600"/>
              <a:gd name="T6" fmla="*/ 2147483647 w 21600"/>
              <a:gd name="T7" fmla="*/ 616875244 h 21600"/>
              <a:gd name="T8" fmla="*/ 2147483647 w 21600"/>
              <a:gd name="T9" fmla="*/ 925312326 h 21600"/>
              <a:gd name="T10" fmla="*/ 1715068890 w 21600"/>
              <a:gd name="T11" fmla="*/ 616875244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200" y="10800"/>
                </a:moveTo>
                <a:cubicBezTo>
                  <a:pt x="16200" y="7981"/>
                  <a:pt x="14031" y="5636"/>
                  <a:pt x="11221" y="5416"/>
                </a:cubicBezTo>
                <a:lnTo>
                  <a:pt x="11643" y="32"/>
                </a:lnTo>
                <a:cubicBezTo>
                  <a:pt x="17263" y="473"/>
                  <a:pt x="21599" y="5162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rgbClr val="D94439"/>
          </a:solidFill>
          <a:ln w="9525">
            <a:noFill/>
            <a:miter lim="800000"/>
            <a:headEnd/>
            <a:tailEnd/>
          </a:ln>
        </p:spPr>
        <p:txBody>
          <a:bodyPr wrap="none" tIns="502920" bIns="0" anchor="ctr"/>
          <a:lstStyle/>
          <a:p>
            <a:endParaRPr lang="en-US"/>
          </a:p>
        </p:txBody>
      </p:sp>
      <p:pic>
        <p:nvPicPr>
          <p:cNvPr id="35875" name="Picture 3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4475" y="1838325"/>
            <a:ext cx="2155825" cy="1419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876" name="Picture 3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30525" y="1644650"/>
            <a:ext cx="1776413" cy="1601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877" name="Picture 3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11775" y="1817688"/>
            <a:ext cx="1327150" cy="1143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878" name="Picture 3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70725" y="1703388"/>
            <a:ext cx="1782763" cy="1309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879" name="Picture 3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62600" y="4619625"/>
            <a:ext cx="2063750" cy="1516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5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5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5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5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9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5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5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9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5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35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5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70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build="p" autoUpdateAnimBg="0" advAuto="1000"/>
      <p:bldP spid="35851" grpId="0" autoUpdateAnimBg="0"/>
      <p:bldP spid="35854" grpId="0" autoUpdateAnimBg="0"/>
      <p:bldP spid="35856" grpId="0" autoUpdateAnimBg="0"/>
      <p:bldP spid="35857" grpId="0" autoUpdateAnimBg="0"/>
      <p:bldP spid="35858" grpId="0" autoUpdateAnimBg="0"/>
      <p:bldP spid="35865" grpId="0" animBg="1"/>
      <p:bldP spid="35866" grpId="0" animBg="1"/>
      <p:bldP spid="35867" grpId="0" animBg="1"/>
      <p:bldP spid="3586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Operating System Functions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59213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How do you establish an Internet connection?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0488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89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0485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409 Fig. 8-11</a:t>
            </a:r>
          </a:p>
        </p:txBody>
      </p:sp>
      <p:sp>
        <p:nvSpPr>
          <p:cNvPr id="37898" name="Rectangle 10"/>
          <p:cNvSpPr>
            <a:spLocks noChangeArrowheads="1"/>
          </p:cNvSpPr>
          <p:nvPr/>
        </p:nvSpPr>
        <p:spPr bwMode="auto">
          <a:xfrm>
            <a:off x="304800" y="1535113"/>
            <a:ext cx="4578350" cy="1925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Windows Vista includes </a:t>
            </a:r>
            <a:r>
              <a:rPr kumimoji="1" lang="en-US" sz="2600" b="1" u="sng" dirty="0">
                <a:solidFill>
                  <a:srgbClr val="000000"/>
                </a:solidFill>
                <a:latin typeface="Times New Roman" pitchFamily="18" charset="0"/>
              </a:rPr>
              <a:t>Connect to a network wizard</a:t>
            </a:r>
          </a:p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 u="sng" dirty="0">
                <a:solidFill>
                  <a:srgbClr val="000000"/>
                </a:solidFill>
                <a:latin typeface="Times New Roman" pitchFamily="18" charset="0"/>
              </a:rPr>
              <a:t>Guides</a:t>
            </a:r>
            <a:r>
              <a:rPr kumimoji="1" lang="en-US" dirty="0">
                <a:solidFill>
                  <a:srgbClr val="000000"/>
                </a:solidFill>
                <a:latin typeface="Times New Roman" pitchFamily="18" charset="0"/>
              </a:rPr>
              <a:t> user through setting up connection between computer and Internet service provider</a:t>
            </a:r>
          </a:p>
        </p:txBody>
      </p:sp>
      <p:pic>
        <p:nvPicPr>
          <p:cNvPr id="37901" name="Picture 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10138" y="2411413"/>
            <a:ext cx="3954462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7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78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49" presetClass="entr" presetSubtype="0" decel="100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9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9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9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 bldLvl="4" autoUpdateAnimBg="0" advAuto="1000"/>
      <p:bldP spid="37898" grpId="0" build="p" bldLvl="4" autoUpdateAnimBg="0" advAuto="400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Operating System Functions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19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How does an operating system monitor performance?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1512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13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1509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409 Fig. 8-12</a:t>
            </a:r>
          </a:p>
        </p:txBody>
      </p:sp>
      <p:sp>
        <p:nvSpPr>
          <p:cNvPr id="39946" name="Rectangle 10"/>
          <p:cNvSpPr>
            <a:spLocks noChangeArrowheads="1"/>
          </p:cNvSpPr>
          <p:nvPr/>
        </p:nvSpPr>
        <p:spPr bwMode="auto">
          <a:xfrm>
            <a:off x="381000" y="1524000"/>
            <a:ext cx="79502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Provides program, called </a:t>
            </a:r>
            <a:r>
              <a:rPr kumimoji="1" lang="en-US" sz="2600" b="1" dirty="0">
                <a:solidFill>
                  <a:srgbClr val="D94439"/>
                </a:solidFill>
                <a:latin typeface="Times New Roman" pitchFamily="18" charset="0"/>
              </a:rPr>
              <a:t>performance monitor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, that assesses and reports </a:t>
            </a:r>
            <a:r>
              <a:rPr kumimoji="1" lang="en-US" sz="2600" b="1" u="sng" dirty="0">
                <a:solidFill>
                  <a:srgbClr val="000000"/>
                </a:solidFill>
                <a:latin typeface="Times New Roman" pitchFamily="18" charset="0"/>
              </a:rPr>
              <a:t>information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 about </a:t>
            </a:r>
            <a:b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u="sng" dirty="0">
                <a:solidFill>
                  <a:srgbClr val="000000"/>
                </a:solidFill>
                <a:latin typeface="Times New Roman" pitchFamily="18" charset="0"/>
              </a:rPr>
              <a:t>system resources 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/>
            </a:r>
            <a:b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and devices</a:t>
            </a:r>
            <a:endParaRPr kumimoji="1" lang="en-US" sz="2600" b="1" dirty="0">
              <a:solidFill>
                <a:srgbClr val="000000"/>
              </a:solidFill>
              <a:latin typeface="Arial Unicode MS" pitchFamily="34" charset="-128"/>
            </a:endParaRPr>
          </a:p>
        </p:txBody>
      </p:sp>
      <p:pic>
        <p:nvPicPr>
          <p:cNvPr id="39949" name="Picture 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05275" y="2662238"/>
            <a:ext cx="4598988" cy="3067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9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 build="p" bldLvl="4" autoUpdateAnimBg="0" advAuto="1000"/>
      <p:bldP spid="39946" grpId="0" build="p" bldLvl="4" autoUpdateAnimBg="0" advAuto="400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Chapter 8 Objectives</a:t>
            </a:r>
          </a:p>
        </p:txBody>
      </p:sp>
      <p:sp>
        <p:nvSpPr>
          <p:cNvPr id="125955" name="AutoShape 3"/>
          <p:cNvSpPr>
            <a:spLocks noChangeArrowheads="1"/>
          </p:cNvSpPr>
          <p:nvPr/>
        </p:nvSpPr>
        <p:spPr bwMode="auto">
          <a:xfrm>
            <a:off x="169863" y="1522413"/>
            <a:ext cx="4341812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sz="1400" b="1" dirty="0">
                <a:latin typeface="Times New Roman" pitchFamily="18" charset="0"/>
              </a:rPr>
              <a:t>Identify the types of system software</a:t>
            </a:r>
            <a:endParaRPr lang="en-US" sz="1400" b="1" dirty="0">
              <a:latin typeface="Times New Roman" pitchFamily="18" charset="0"/>
            </a:endParaRPr>
          </a:p>
        </p:txBody>
      </p:sp>
      <p:sp>
        <p:nvSpPr>
          <p:cNvPr id="125957" name="AutoShape 5"/>
          <p:cNvSpPr>
            <a:spLocks noChangeArrowheads="1"/>
          </p:cNvSpPr>
          <p:nvPr/>
        </p:nvSpPr>
        <p:spPr bwMode="auto">
          <a:xfrm>
            <a:off x="169863" y="2397125"/>
            <a:ext cx="4341812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sz="1400" b="1" dirty="0">
                <a:latin typeface="Times New Roman" pitchFamily="18" charset="0"/>
              </a:rPr>
              <a:t>Summarize the startup process</a:t>
            </a:r>
            <a:br>
              <a:rPr kumimoji="1" lang="en-US" sz="1400" b="1" dirty="0">
                <a:latin typeface="Times New Roman" pitchFamily="18" charset="0"/>
              </a:rPr>
            </a:br>
            <a:r>
              <a:rPr kumimoji="1" lang="en-US" sz="1400" b="1" dirty="0">
                <a:latin typeface="Times New Roman" pitchFamily="18" charset="0"/>
              </a:rPr>
              <a:t>on a personal computer</a:t>
            </a:r>
          </a:p>
        </p:txBody>
      </p:sp>
      <p:sp>
        <p:nvSpPr>
          <p:cNvPr id="125958" name="AutoShape 6"/>
          <p:cNvSpPr>
            <a:spLocks noChangeArrowheads="1"/>
          </p:cNvSpPr>
          <p:nvPr/>
        </p:nvSpPr>
        <p:spPr bwMode="auto">
          <a:xfrm>
            <a:off x="233363" y="4162425"/>
            <a:ext cx="4341812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sz="1400" b="1" dirty="0">
                <a:latin typeface="Times New Roman" pitchFamily="18" charset="0"/>
              </a:rPr>
              <a:t>Discuss ways that some operating </a:t>
            </a:r>
            <a:br>
              <a:rPr kumimoji="1" lang="en-US" sz="1400" b="1" dirty="0">
                <a:latin typeface="Times New Roman" pitchFamily="18" charset="0"/>
              </a:rPr>
            </a:br>
            <a:r>
              <a:rPr kumimoji="1" lang="en-US" sz="1400" b="1" dirty="0">
                <a:latin typeface="Times New Roman" pitchFamily="18" charset="0"/>
              </a:rPr>
              <a:t>systems help administrators control a </a:t>
            </a:r>
            <a:br>
              <a:rPr kumimoji="1" lang="en-US" sz="1400" b="1" dirty="0">
                <a:latin typeface="Times New Roman" pitchFamily="18" charset="0"/>
              </a:rPr>
            </a:br>
            <a:r>
              <a:rPr kumimoji="1" lang="en-US" sz="1400" b="1" dirty="0">
                <a:latin typeface="Times New Roman" pitchFamily="18" charset="0"/>
              </a:rPr>
              <a:t>network and administer security</a:t>
            </a:r>
          </a:p>
        </p:txBody>
      </p:sp>
      <p:sp>
        <p:nvSpPr>
          <p:cNvPr id="125959" name="AutoShape 7"/>
          <p:cNvSpPr>
            <a:spLocks noChangeArrowheads="1"/>
          </p:cNvSpPr>
          <p:nvPr/>
        </p:nvSpPr>
        <p:spPr bwMode="auto">
          <a:xfrm>
            <a:off x="233363" y="5038725"/>
            <a:ext cx="4341812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sz="1400" b="1" dirty="0">
                <a:latin typeface="Times New Roman" pitchFamily="18" charset="0"/>
              </a:rPr>
              <a:t>Explain the purpose of the utilities </a:t>
            </a:r>
            <a:br>
              <a:rPr kumimoji="1" lang="en-US" sz="1400" b="1" dirty="0">
                <a:latin typeface="Times New Roman" pitchFamily="18" charset="0"/>
              </a:rPr>
            </a:br>
            <a:r>
              <a:rPr kumimoji="1" lang="en-US" sz="1400" b="1" dirty="0">
                <a:latin typeface="Times New Roman" pitchFamily="18" charset="0"/>
              </a:rPr>
              <a:t>included with most operating systems</a:t>
            </a:r>
          </a:p>
        </p:txBody>
      </p:sp>
      <p:sp>
        <p:nvSpPr>
          <p:cNvPr id="125962" name="AutoShape 10"/>
          <p:cNvSpPr>
            <a:spLocks noChangeArrowheads="1"/>
          </p:cNvSpPr>
          <p:nvPr/>
        </p:nvSpPr>
        <p:spPr bwMode="auto">
          <a:xfrm>
            <a:off x="4606925" y="1903413"/>
            <a:ext cx="4341813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sz="1400" b="1" dirty="0">
                <a:latin typeface="Times New Roman" pitchFamily="18" charset="0"/>
              </a:rPr>
              <a:t>Summarize the features of several </a:t>
            </a:r>
            <a:br>
              <a:rPr kumimoji="1" lang="en-US" sz="1400" b="1" dirty="0">
                <a:latin typeface="Times New Roman" pitchFamily="18" charset="0"/>
              </a:rPr>
            </a:br>
            <a:r>
              <a:rPr kumimoji="1" lang="en-US" sz="1400" b="1" dirty="0">
                <a:latin typeface="Times New Roman" pitchFamily="18" charset="0"/>
              </a:rPr>
              <a:t>stand-alone operating systems</a:t>
            </a:r>
          </a:p>
        </p:txBody>
      </p:sp>
      <p:sp>
        <p:nvSpPr>
          <p:cNvPr id="125963" name="AutoShape 11"/>
          <p:cNvSpPr>
            <a:spLocks noChangeArrowheads="1"/>
          </p:cNvSpPr>
          <p:nvPr/>
        </p:nvSpPr>
        <p:spPr bwMode="auto">
          <a:xfrm>
            <a:off x="4606925" y="2825750"/>
            <a:ext cx="4341813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sz="1400" b="1" dirty="0">
                <a:latin typeface="Times New Roman" pitchFamily="18" charset="0"/>
              </a:rPr>
              <a:t>Identify various network operating systems</a:t>
            </a:r>
          </a:p>
        </p:txBody>
      </p:sp>
      <p:sp>
        <p:nvSpPr>
          <p:cNvPr id="125964" name="AutoShape 12"/>
          <p:cNvSpPr>
            <a:spLocks noChangeArrowheads="1"/>
          </p:cNvSpPr>
          <p:nvPr/>
        </p:nvSpPr>
        <p:spPr bwMode="auto">
          <a:xfrm>
            <a:off x="4606925" y="3748088"/>
            <a:ext cx="4341813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sz="1400" b="1" dirty="0">
                <a:latin typeface="Times New Roman" pitchFamily="18" charset="0"/>
              </a:rPr>
              <a:t>Identify devices that use several </a:t>
            </a:r>
            <a:br>
              <a:rPr kumimoji="1" lang="en-US" sz="1400" b="1" dirty="0">
                <a:latin typeface="Times New Roman" pitchFamily="18" charset="0"/>
              </a:rPr>
            </a:br>
            <a:r>
              <a:rPr kumimoji="1" lang="en-US" sz="1400" b="1" dirty="0">
                <a:latin typeface="Times New Roman" pitchFamily="18" charset="0"/>
              </a:rPr>
              <a:t>embedded operating systems</a:t>
            </a:r>
          </a:p>
        </p:txBody>
      </p:sp>
      <p:sp>
        <p:nvSpPr>
          <p:cNvPr id="125965" name="AutoShape 13"/>
          <p:cNvSpPr>
            <a:spLocks noChangeArrowheads="1"/>
          </p:cNvSpPr>
          <p:nvPr/>
        </p:nvSpPr>
        <p:spPr bwMode="auto">
          <a:xfrm>
            <a:off x="4606925" y="4672013"/>
            <a:ext cx="4341813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sz="1400" b="1" dirty="0">
                <a:latin typeface="Times New Roman" pitchFamily="18" charset="0"/>
              </a:rPr>
              <a:t>Explain the purpose of several</a:t>
            </a:r>
            <a:br>
              <a:rPr kumimoji="1" lang="en-US" sz="1400" b="1" dirty="0">
                <a:latin typeface="Times New Roman" pitchFamily="18" charset="0"/>
              </a:rPr>
            </a:br>
            <a:r>
              <a:rPr kumimoji="1" lang="en-US" sz="1400" b="1" dirty="0">
                <a:latin typeface="Times New Roman" pitchFamily="18" charset="0"/>
              </a:rPr>
              <a:t> stand-alone utility programs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109" name="AutoShape 18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0" name="Text Box 19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25976" name="AutoShape 24"/>
          <p:cNvSpPr>
            <a:spLocks noChangeArrowheads="1"/>
          </p:cNvSpPr>
          <p:nvPr/>
        </p:nvSpPr>
        <p:spPr bwMode="auto">
          <a:xfrm>
            <a:off x="152400" y="3273425"/>
            <a:ext cx="4341813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sz="1400" b="1" dirty="0">
                <a:latin typeface="Times New Roman" pitchFamily="18" charset="0"/>
              </a:rPr>
              <a:t>Describe the functions of an operating system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5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5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5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5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5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5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5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5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3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5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55" grpId="0" animBg="1" autoUpdateAnimBg="0"/>
      <p:bldP spid="125957" grpId="0" animBg="1" autoUpdateAnimBg="0"/>
      <p:bldP spid="125958" grpId="0" animBg="1" autoUpdateAnimBg="0"/>
      <p:bldP spid="125959" grpId="0" animBg="1" autoUpdateAnimBg="0"/>
      <p:bldP spid="125962" grpId="0" animBg="1" autoUpdateAnimBg="0"/>
      <p:bldP spid="125963" grpId="0" animBg="1" autoUpdateAnimBg="0"/>
      <p:bldP spid="125964" grpId="0" animBg="1" autoUpdateAnimBg="0"/>
      <p:bldP spid="125965" grpId="0" animBg="1" autoUpdateAnimBg="0"/>
      <p:bldP spid="125976" grpId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Operating System Functions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5857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 </a:t>
            </a:r>
            <a:r>
              <a:rPr lang="en-US" smtClean="0">
                <a:solidFill>
                  <a:srgbClr val="D94439"/>
                </a:solidFill>
              </a:rPr>
              <a:t>network operating system</a:t>
            </a:r>
            <a:r>
              <a:rPr lang="en-US" smtClean="0"/>
              <a:t>?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2537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38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2533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410 Fig. 8-13</a:t>
            </a:r>
          </a:p>
        </p:txBody>
      </p:sp>
      <p:sp>
        <p:nvSpPr>
          <p:cNvPr id="41994" name="Rectangle 10"/>
          <p:cNvSpPr>
            <a:spLocks noChangeArrowheads="1"/>
          </p:cNvSpPr>
          <p:nvPr/>
        </p:nvSpPr>
        <p:spPr bwMode="auto">
          <a:xfrm>
            <a:off x="381000" y="1524000"/>
            <a:ext cx="6934200" cy="81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Allows users to </a:t>
            </a:r>
            <a:r>
              <a:rPr kumimoji="1" lang="en-US" sz="2600" b="1" u="sng" dirty="0">
                <a:solidFill>
                  <a:srgbClr val="000000"/>
                </a:solidFill>
                <a:latin typeface="Times New Roman" pitchFamily="18" charset="0"/>
              </a:rPr>
              <a:t>share resources 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on a network</a:t>
            </a:r>
          </a:p>
        </p:txBody>
      </p:sp>
      <p:sp>
        <p:nvSpPr>
          <p:cNvPr id="41995" name="Rectangle 11"/>
          <p:cNvSpPr>
            <a:spLocks noChangeArrowheads="1"/>
          </p:cNvSpPr>
          <p:nvPr/>
        </p:nvSpPr>
        <p:spPr bwMode="auto">
          <a:xfrm>
            <a:off x="304800" y="2362200"/>
            <a:ext cx="4419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u="sng" dirty="0">
                <a:solidFill>
                  <a:srgbClr val="000000"/>
                </a:solidFill>
                <a:latin typeface="Times New Roman" pitchFamily="18" charset="0"/>
              </a:rPr>
              <a:t>Administers security 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/>
            </a:r>
            <a:b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by establishing </a:t>
            </a:r>
            <a:r>
              <a:rPr kumimoji="1" lang="en-US" sz="2600" b="1" dirty="0">
                <a:solidFill>
                  <a:srgbClr val="D94439"/>
                </a:solidFill>
                <a:latin typeface="Times New Roman" pitchFamily="18" charset="0"/>
              </a:rPr>
              <a:t>user name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 and </a:t>
            </a:r>
            <a:r>
              <a:rPr kumimoji="1" lang="en-US" sz="2600" b="1" dirty="0">
                <a:solidFill>
                  <a:srgbClr val="D94439"/>
                </a:solidFill>
                <a:latin typeface="Times New Roman" pitchFamily="18" charset="0"/>
              </a:rPr>
              <a:t>password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 for each user</a:t>
            </a:r>
          </a:p>
        </p:txBody>
      </p:sp>
      <p:pic>
        <p:nvPicPr>
          <p:cNvPr id="11" name="Picture 10" descr="CFig8-13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681" y="2333768"/>
            <a:ext cx="3711444" cy="2955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9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1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 bldLvl="4" autoUpdateAnimBg="0" advAuto="1000"/>
      <p:bldP spid="41994" grpId="0" build="p" bldLvl="4" autoUpdateAnimBg="0" advAuto="3000"/>
      <p:bldP spid="41995" grpId="0" build="p" bldLvl="4" autoUpdateAnimBg="0" advAuto="400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Operating System Utility Programs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6715125" cy="59213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 </a:t>
            </a:r>
            <a:r>
              <a:rPr lang="en-US" smtClean="0">
                <a:solidFill>
                  <a:srgbClr val="D94439"/>
                </a:solidFill>
              </a:rPr>
              <a:t>utility program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3560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61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3557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411 Fig. 8-14</a:t>
            </a:r>
          </a:p>
        </p:txBody>
      </p:sp>
      <p:sp>
        <p:nvSpPr>
          <p:cNvPr id="44043" name="Rectangle 11"/>
          <p:cNvSpPr>
            <a:spLocks noChangeArrowheads="1"/>
          </p:cNvSpPr>
          <p:nvPr/>
        </p:nvSpPr>
        <p:spPr bwMode="auto">
          <a:xfrm>
            <a:off x="304800" y="1535113"/>
            <a:ext cx="6715125" cy="2255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System software that performs </a:t>
            </a:r>
            <a:r>
              <a:rPr kumimoji="1" lang="en-US" sz="2600" b="1" u="sng" dirty="0">
                <a:solidFill>
                  <a:srgbClr val="000000"/>
                </a:solidFill>
                <a:latin typeface="Times New Roman" pitchFamily="18" charset="0"/>
              </a:rPr>
              <a:t>maintenance-type tasks</a:t>
            </a:r>
          </a:p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 dirty="0">
                <a:solidFill>
                  <a:srgbClr val="000000"/>
                </a:solidFill>
                <a:latin typeface="Times New Roman" pitchFamily="18" charset="0"/>
              </a:rPr>
              <a:t>Also called </a:t>
            </a:r>
            <a:br>
              <a:rPr kumimoji="1" lang="en-US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b="1" dirty="0">
                <a:solidFill>
                  <a:srgbClr val="D94439"/>
                </a:solidFill>
                <a:latin typeface="Times New Roman" pitchFamily="18" charset="0"/>
              </a:rPr>
              <a:t>utility</a:t>
            </a:r>
            <a:endParaRPr kumimoji="1" lang="en-US" b="1" dirty="0">
              <a:solidFill>
                <a:srgbClr val="D94439"/>
              </a:solidFill>
              <a:latin typeface="Arial Unicode MS" pitchFamily="34" charset="-128"/>
            </a:endParaRPr>
          </a:p>
        </p:txBody>
      </p:sp>
      <p:pic>
        <p:nvPicPr>
          <p:cNvPr id="10" name="Picture 9" descr="CFig8-14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691" y="2380733"/>
            <a:ext cx="4592659" cy="3596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4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4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 bldLvl="4" autoUpdateAnimBg="0" advAuto="1000"/>
      <p:bldP spid="44043" grpId="0" build="p" bldLvl="4" autoUpdateAnimBg="0" advAuto="300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Operating System Utility Programs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5857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 </a:t>
            </a:r>
            <a:r>
              <a:rPr lang="en-US" smtClean="0">
                <a:solidFill>
                  <a:srgbClr val="D94439"/>
                </a:solidFill>
              </a:rPr>
              <a:t>file manager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4585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86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4581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412 Figs. 8-15–8-16</a:t>
            </a:r>
          </a:p>
        </p:txBody>
      </p:sp>
      <p:sp>
        <p:nvSpPr>
          <p:cNvPr id="46092" name="Rectangle 12"/>
          <p:cNvSpPr>
            <a:spLocks noChangeArrowheads="1"/>
          </p:cNvSpPr>
          <p:nvPr/>
        </p:nvSpPr>
        <p:spPr bwMode="auto">
          <a:xfrm>
            <a:off x="330200" y="1524000"/>
            <a:ext cx="7518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Performs functions related to file management</a:t>
            </a:r>
          </a:p>
        </p:txBody>
      </p:sp>
      <p:sp>
        <p:nvSpPr>
          <p:cNvPr id="46093" name="Rectangle 13"/>
          <p:cNvSpPr>
            <a:spLocks noChangeArrowheads="1"/>
          </p:cNvSpPr>
          <p:nvPr/>
        </p:nvSpPr>
        <p:spPr bwMode="auto">
          <a:xfrm>
            <a:off x="325438" y="2039938"/>
            <a:ext cx="3276600" cy="247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D94439"/>
                </a:solidFill>
                <a:latin typeface="Times New Roman" pitchFamily="18" charset="0"/>
              </a:rPr>
              <a:t>Search utility </a:t>
            </a:r>
            <a:r>
              <a:rPr kumimoji="1" lang="en-US" sz="2600" b="1" dirty="0">
                <a:solidFill>
                  <a:schemeClr val="bg2"/>
                </a:solidFill>
                <a:latin typeface="Times New Roman" pitchFamily="18" charset="0"/>
              </a:rPr>
              <a:t>attempts to </a:t>
            </a:r>
            <a:r>
              <a:rPr kumimoji="1" lang="en-US" sz="2600" b="1" u="sng" dirty="0">
                <a:solidFill>
                  <a:schemeClr val="bg2"/>
                </a:solidFill>
                <a:latin typeface="Times New Roman" pitchFamily="18" charset="0"/>
              </a:rPr>
              <a:t>locate files </a:t>
            </a:r>
            <a:r>
              <a:rPr kumimoji="1" lang="en-US" sz="2600" b="1" dirty="0">
                <a:solidFill>
                  <a:schemeClr val="bg2"/>
                </a:solidFill>
                <a:latin typeface="Times New Roman" pitchFamily="18" charset="0"/>
              </a:rPr>
              <a:t>on your computer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D94439"/>
                </a:solidFill>
                <a:latin typeface="Times New Roman" pitchFamily="18" charset="0"/>
              </a:rPr>
              <a:t>Image viewer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 displays, copies, and prints contents of </a:t>
            </a:r>
            <a:r>
              <a:rPr kumimoji="1" lang="en-US" sz="2600" b="1" u="sng" dirty="0">
                <a:solidFill>
                  <a:srgbClr val="000000"/>
                </a:solidFill>
                <a:latin typeface="Times New Roman" pitchFamily="18" charset="0"/>
              </a:rPr>
              <a:t>graphics file</a:t>
            </a:r>
          </a:p>
        </p:txBody>
      </p:sp>
      <p:pic>
        <p:nvPicPr>
          <p:cNvPr id="11" name="Picture 10" descr="CFig8-15_16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290" y="2183642"/>
            <a:ext cx="5541289" cy="34524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60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60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60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0"/>
                            </p:stCondLst>
                            <p:childTnLst>
                              <p:par>
                                <p:cTn id="21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build="p" bldLvl="4" autoUpdateAnimBg="0" advAuto="1000"/>
      <p:bldP spid="46092" grpId="0" build="p" bldLvl="4" autoUpdateAnimBg="0" advAuto="3000"/>
      <p:bldP spid="46093" grpId="0" build="p" bldLvl="4" autoUpdateAnimBg="0" advAuto="400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Operating System Utility Programs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5857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 </a:t>
            </a:r>
            <a:r>
              <a:rPr lang="en-US" smtClean="0">
                <a:solidFill>
                  <a:srgbClr val="D94439"/>
                </a:solidFill>
              </a:rPr>
              <a:t>personal firewall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5612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3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5605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413 Figs. 8-17</a:t>
            </a:r>
          </a:p>
        </p:txBody>
      </p:sp>
      <p:sp>
        <p:nvSpPr>
          <p:cNvPr id="138248" name="Rectangle 8"/>
          <p:cNvSpPr>
            <a:spLocks noChangeArrowheads="1"/>
          </p:cNvSpPr>
          <p:nvPr/>
        </p:nvSpPr>
        <p:spPr bwMode="auto">
          <a:xfrm>
            <a:off x="330200" y="1524000"/>
            <a:ext cx="7518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Detects and protects a personal computer from </a:t>
            </a:r>
            <a:r>
              <a:rPr kumimoji="1" lang="en-US" sz="2600" b="1" u="sng" dirty="0">
                <a:solidFill>
                  <a:srgbClr val="000000"/>
                </a:solidFill>
                <a:latin typeface="Times New Roman" pitchFamily="18" charset="0"/>
              </a:rPr>
              <a:t>unauthorized intrusions</a:t>
            </a:r>
          </a:p>
        </p:txBody>
      </p:sp>
      <p:sp>
        <p:nvSpPr>
          <p:cNvPr id="138249" name="Rectangle 9"/>
          <p:cNvSpPr>
            <a:spLocks noChangeArrowheads="1"/>
          </p:cNvSpPr>
          <p:nvPr/>
        </p:nvSpPr>
        <p:spPr bwMode="auto">
          <a:xfrm>
            <a:off x="325438" y="2286000"/>
            <a:ext cx="327660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Windows Vista </a:t>
            </a:r>
            <a:r>
              <a:rPr kumimoji="1" lang="en-US" sz="2600" b="1" u="sng" dirty="0">
                <a:solidFill>
                  <a:srgbClr val="000000"/>
                </a:solidFill>
                <a:latin typeface="Times New Roman" pitchFamily="18" charset="0"/>
              </a:rPr>
              <a:t>automatically enables 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the built-in personal firewall upon installation</a:t>
            </a: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0" y="4648200"/>
            <a:ext cx="1981200" cy="1295400"/>
            <a:chOff x="0" y="3024"/>
            <a:chExt cx="1248" cy="816"/>
          </a:xfrm>
        </p:grpSpPr>
        <p:sp>
          <p:nvSpPr>
            <p:cNvPr id="25610" name="Rectangle 13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Link, click Chapter 8, Click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Web Link from left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navigation, then click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Personal Firewalls below Chapter 8</a:t>
              </a:r>
            </a:p>
          </p:txBody>
        </p:sp>
        <p:sp>
          <p:nvSpPr>
            <p:cNvPr id="25611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38258" name="Picture 18" descr="fig08_1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25875" y="2527300"/>
            <a:ext cx="5086350" cy="3343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8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8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8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38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3" grpId="0" build="p" bldLvl="4" autoUpdateAnimBg="0" advAuto="1000"/>
      <p:bldP spid="138248" grpId="0" build="p" bldLvl="4" autoUpdateAnimBg="0" advAuto="3000"/>
      <p:bldP spid="138249" grpId="0" build="p" bldLvl="4" autoUpdateAnimBg="0" advAuto="400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307975" y="0"/>
            <a:ext cx="8585200" cy="806450"/>
          </a:xfrm>
        </p:spPr>
        <p:txBody>
          <a:bodyPr/>
          <a:lstStyle/>
          <a:p>
            <a:r>
              <a:rPr lang="en-US" smtClean="0"/>
              <a:t>Operating System Utility Programs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8905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an </a:t>
            </a:r>
            <a:r>
              <a:rPr lang="en-US" smtClean="0">
                <a:solidFill>
                  <a:srgbClr val="D94439"/>
                </a:solidFill>
              </a:rPr>
              <a:t>uninstaller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6634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35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6629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413</a:t>
            </a:r>
          </a:p>
        </p:txBody>
      </p:sp>
      <p:sp>
        <p:nvSpPr>
          <p:cNvPr id="48138" name="AutoShape 10"/>
          <p:cNvSpPr>
            <a:spLocks noChangeArrowheads="1"/>
          </p:cNvSpPr>
          <p:nvPr/>
        </p:nvSpPr>
        <p:spPr bwMode="auto">
          <a:xfrm>
            <a:off x="4648200" y="3429000"/>
            <a:ext cx="3656013" cy="1371600"/>
          </a:xfrm>
          <a:prstGeom prst="hexagon">
            <a:avLst>
              <a:gd name="adj" fmla="val 48695"/>
              <a:gd name="vf" fmla="val 115470"/>
            </a:avLst>
          </a:prstGeom>
          <a:solidFill>
            <a:srgbClr val="808000"/>
          </a:solidFill>
          <a:ln w="9525">
            <a:noFill/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808000"/>
            </a:extrusionClr>
          </a:sp3d>
        </p:spPr>
        <p:txBody>
          <a:bodyPr wrap="none" tIns="0" bIns="0" anchorCtr="1">
            <a:flatTx/>
          </a:bodyPr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sz="17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In Windows Vista, </a:t>
            </a:r>
            <a:br>
              <a:rPr kumimoji="1" lang="en-US" sz="17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sz="17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uninstaller is available through </a:t>
            </a:r>
            <a:br>
              <a:rPr kumimoji="1" lang="en-US" sz="17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sz="17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the </a:t>
            </a:r>
            <a:r>
              <a:rPr kumimoji="1" lang="en-US" sz="1700" b="1" u="sng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Uninstall a program command </a:t>
            </a:r>
            <a:r>
              <a:rPr kumimoji="1" lang="en-US" sz="17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/>
            </a:r>
            <a:br>
              <a:rPr kumimoji="1" lang="en-US" sz="17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sz="17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in the Control Panel</a:t>
            </a:r>
            <a:endParaRPr lang="en-US" sz="1700" b="1" dirty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8141" name="AutoShape 13"/>
          <p:cNvSpPr>
            <a:spLocks noChangeArrowheads="1"/>
          </p:cNvSpPr>
          <p:nvPr/>
        </p:nvSpPr>
        <p:spPr bwMode="auto">
          <a:xfrm>
            <a:off x="838200" y="3429000"/>
            <a:ext cx="3656013" cy="1371600"/>
          </a:xfrm>
          <a:prstGeom prst="hexagon">
            <a:avLst>
              <a:gd name="adj" fmla="val 44746"/>
              <a:gd name="vf" fmla="val 115470"/>
            </a:avLst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FF9900"/>
            </a:extrusionClr>
          </a:sp3d>
        </p:spPr>
        <p:txBody>
          <a:bodyPr wrap="none" tIns="0" bIns="0" anchorCtr="1">
            <a:flatTx/>
          </a:bodyPr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sz="17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Removes a </a:t>
            </a:r>
            <a:br>
              <a:rPr kumimoji="1" lang="en-US" sz="17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sz="17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program and </a:t>
            </a:r>
            <a:br>
              <a:rPr kumimoji="1" lang="en-US" sz="17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sz="17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all associated files</a:t>
            </a:r>
            <a:endParaRPr lang="en-US" sz="17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8152" name="AutoShape 24"/>
          <p:cNvSpPr>
            <a:spLocks noChangeArrowheads="1"/>
          </p:cNvSpPr>
          <p:nvPr/>
        </p:nvSpPr>
        <p:spPr bwMode="auto">
          <a:xfrm rot="531581" flipH="1">
            <a:off x="2522538" y="2044700"/>
            <a:ext cx="1704975" cy="1687513"/>
          </a:xfrm>
          <a:custGeom>
            <a:avLst/>
            <a:gdLst>
              <a:gd name="T0" fmla="*/ 2147483647 w 21600"/>
              <a:gd name="T1" fmla="*/ 1613653722 h 21600"/>
              <a:gd name="T2" fmla="*/ 2147483647 w 21600"/>
              <a:gd name="T3" fmla="*/ 88455305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906" y="10875"/>
                </a:moveTo>
                <a:cubicBezTo>
                  <a:pt x="17906" y="10850"/>
                  <a:pt x="17907" y="10825"/>
                  <a:pt x="17907" y="10800"/>
                </a:cubicBezTo>
                <a:cubicBezTo>
                  <a:pt x="17907" y="7003"/>
                  <a:pt x="14922" y="3876"/>
                  <a:pt x="11129" y="3700"/>
                </a:cubicBezTo>
                <a:lnTo>
                  <a:pt x="11301" y="11"/>
                </a:lnTo>
                <a:cubicBezTo>
                  <a:pt x="17064" y="279"/>
                  <a:pt x="21600" y="5030"/>
                  <a:pt x="21600" y="10800"/>
                </a:cubicBezTo>
                <a:cubicBezTo>
                  <a:pt x="21600" y="10838"/>
                  <a:pt x="21599" y="10876"/>
                  <a:pt x="21599" y="10915"/>
                </a:cubicBezTo>
                <a:lnTo>
                  <a:pt x="24299" y="10944"/>
                </a:lnTo>
                <a:lnTo>
                  <a:pt x="19705" y="15442"/>
                </a:lnTo>
                <a:lnTo>
                  <a:pt x="15206" y="10847"/>
                </a:lnTo>
                <a:lnTo>
                  <a:pt x="17906" y="10875"/>
                </a:lnTo>
                <a:close/>
              </a:path>
            </a:pathLst>
          </a:custGeom>
          <a:solidFill>
            <a:srgbClr val="D94439"/>
          </a:solidFill>
          <a:ln w="9525">
            <a:noFill/>
            <a:miter lim="800000"/>
            <a:headEnd/>
            <a:tailEnd/>
          </a:ln>
        </p:spPr>
        <p:txBody>
          <a:bodyPr wrap="none" tIns="502920" bIns="0" anchor="ctr"/>
          <a:lstStyle/>
          <a:p>
            <a:endParaRPr lang="en-US"/>
          </a:p>
        </p:txBody>
      </p:sp>
      <p:sp>
        <p:nvSpPr>
          <p:cNvPr id="48153" name="AutoShape 25"/>
          <p:cNvSpPr>
            <a:spLocks noChangeArrowheads="1"/>
          </p:cNvSpPr>
          <p:nvPr/>
        </p:nvSpPr>
        <p:spPr bwMode="auto">
          <a:xfrm rot="-531581">
            <a:off x="4695825" y="2044700"/>
            <a:ext cx="1704975" cy="1687513"/>
          </a:xfrm>
          <a:custGeom>
            <a:avLst/>
            <a:gdLst>
              <a:gd name="T0" fmla="*/ 2147483647 w 21600"/>
              <a:gd name="T1" fmla="*/ 1613653722 h 21600"/>
              <a:gd name="T2" fmla="*/ 2147483647 w 21600"/>
              <a:gd name="T3" fmla="*/ 88455305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906" y="10875"/>
                </a:moveTo>
                <a:cubicBezTo>
                  <a:pt x="17906" y="10850"/>
                  <a:pt x="17907" y="10825"/>
                  <a:pt x="17907" y="10800"/>
                </a:cubicBezTo>
                <a:cubicBezTo>
                  <a:pt x="17907" y="7003"/>
                  <a:pt x="14922" y="3876"/>
                  <a:pt x="11129" y="3700"/>
                </a:cubicBezTo>
                <a:lnTo>
                  <a:pt x="11301" y="11"/>
                </a:lnTo>
                <a:cubicBezTo>
                  <a:pt x="17064" y="279"/>
                  <a:pt x="21600" y="5030"/>
                  <a:pt x="21600" y="10800"/>
                </a:cubicBezTo>
                <a:cubicBezTo>
                  <a:pt x="21600" y="10838"/>
                  <a:pt x="21599" y="10876"/>
                  <a:pt x="21599" y="10915"/>
                </a:cubicBezTo>
                <a:lnTo>
                  <a:pt x="24299" y="10944"/>
                </a:lnTo>
                <a:lnTo>
                  <a:pt x="19705" y="15442"/>
                </a:lnTo>
                <a:lnTo>
                  <a:pt x="15206" y="10847"/>
                </a:lnTo>
                <a:lnTo>
                  <a:pt x="17906" y="10875"/>
                </a:lnTo>
                <a:close/>
              </a:path>
            </a:pathLst>
          </a:custGeom>
          <a:solidFill>
            <a:srgbClr val="D94439"/>
          </a:solidFill>
          <a:ln w="9525">
            <a:noFill/>
            <a:miter lim="800000"/>
            <a:headEnd/>
            <a:tailEnd/>
          </a:ln>
        </p:spPr>
        <p:txBody>
          <a:bodyPr wrap="none" tIns="502920" bIns="0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8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8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8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8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build="p" autoUpdateAnimBg="0" advAuto="1000"/>
      <p:bldP spid="48138" grpId="0" animBg="1" autoUpdateAnimBg="0"/>
      <p:bldP spid="48141" grpId="0" animBg="1" autoUpdateAnimBg="0"/>
      <p:bldP spid="48152" grpId="0" animBg="1"/>
      <p:bldP spid="4815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Operating System Utility Programs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5638800" cy="60483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 </a:t>
            </a:r>
            <a:r>
              <a:rPr lang="en-US" smtClean="0">
                <a:solidFill>
                  <a:srgbClr val="D94439"/>
                </a:solidFill>
              </a:rPr>
              <a:t>disk scanner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7656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7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7653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414 Fig. 8-18</a:t>
            </a:r>
          </a:p>
        </p:txBody>
      </p:sp>
      <p:sp>
        <p:nvSpPr>
          <p:cNvPr id="50186" name="Rectangle 10"/>
          <p:cNvSpPr>
            <a:spLocks noChangeArrowheads="1"/>
          </p:cNvSpPr>
          <p:nvPr/>
        </p:nvSpPr>
        <p:spPr bwMode="auto">
          <a:xfrm>
            <a:off x="304800" y="1536700"/>
            <a:ext cx="5638800" cy="235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Searches for and </a:t>
            </a:r>
            <a:r>
              <a:rPr kumimoji="1" lang="en-US" sz="2600" b="1" u="sng" dirty="0">
                <a:solidFill>
                  <a:srgbClr val="000000"/>
                </a:solidFill>
                <a:latin typeface="Times New Roman" pitchFamily="18" charset="0"/>
              </a:rPr>
              <a:t>removes unnecessary 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files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Windows Vista includes </a:t>
            </a:r>
            <a:b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u="sng" dirty="0">
                <a:solidFill>
                  <a:srgbClr val="000000"/>
                </a:solidFill>
                <a:latin typeface="Times New Roman" pitchFamily="18" charset="0"/>
              </a:rPr>
              <a:t>Disk Cleanup</a:t>
            </a:r>
          </a:p>
        </p:txBody>
      </p:sp>
      <p:pic>
        <p:nvPicPr>
          <p:cNvPr id="10" name="Picture 9" descr="CFig8-18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512" y="1050877"/>
            <a:ext cx="4035528" cy="4804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0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0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build="p" bldLvl="4" autoUpdateAnimBg="0" advAuto="1000"/>
      <p:bldP spid="50186" grpId="0" build="p" bldLvl="4" autoUpdateAnimBg="0" advAuto="400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Operating System Utility Programs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7254875" cy="63023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 </a:t>
            </a:r>
            <a:r>
              <a:rPr lang="en-US" smtClean="0">
                <a:solidFill>
                  <a:srgbClr val="D94439"/>
                </a:solidFill>
              </a:rPr>
              <a:t>disk defragmenter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8680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81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8677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414 Fig. 8-19</a:t>
            </a:r>
          </a:p>
        </p:txBody>
      </p:sp>
      <p:sp>
        <p:nvSpPr>
          <p:cNvPr id="52242" name="Rectangle 18"/>
          <p:cNvSpPr>
            <a:spLocks noChangeArrowheads="1"/>
          </p:cNvSpPr>
          <p:nvPr/>
        </p:nvSpPr>
        <p:spPr bwMode="auto">
          <a:xfrm>
            <a:off x="304800" y="1547813"/>
            <a:ext cx="7254875" cy="1074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Reorganizes files and unused space on hard disk so that programs run faster</a:t>
            </a:r>
          </a:p>
        </p:txBody>
      </p:sp>
      <p:pic>
        <p:nvPicPr>
          <p:cNvPr id="52249" name="Picture 2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17763" y="2616200"/>
            <a:ext cx="3698875" cy="360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2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52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build="p" bldLvl="4" autoUpdateAnimBg="0" advAuto="1000"/>
      <p:bldP spid="52242" grpId="0" build="p" bldLvl="4" autoUpdateAnimBg="0" advAuto="300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Operating System Utility Programs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5715000" cy="64293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 </a:t>
            </a:r>
            <a:r>
              <a:rPr lang="en-US" smtClean="0">
                <a:solidFill>
                  <a:srgbClr val="D94439"/>
                </a:solidFill>
              </a:rPr>
              <a:t>diagnostic utility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9703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4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9701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414</a:t>
            </a:r>
          </a:p>
        </p:txBody>
      </p:sp>
      <p:sp>
        <p:nvSpPr>
          <p:cNvPr id="54287" name="Rectangle 15"/>
          <p:cNvSpPr>
            <a:spLocks noChangeArrowheads="1"/>
          </p:cNvSpPr>
          <p:nvPr/>
        </p:nvSpPr>
        <p:spPr bwMode="auto">
          <a:xfrm>
            <a:off x="304800" y="1536700"/>
            <a:ext cx="7964488" cy="292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800" b="1" dirty="0">
                <a:solidFill>
                  <a:srgbClr val="000000"/>
                </a:solidFill>
                <a:latin typeface="Times New Roman" pitchFamily="18" charset="0"/>
              </a:rPr>
              <a:t>Compiles </a:t>
            </a:r>
            <a:r>
              <a:rPr kumimoji="1" lang="en-US" sz="2800" b="1" u="sng" dirty="0">
                <a:solidFill>
                  <a:srgbClr val="000000"/>
                </a:solidFill>
                <a:latin typeface="Times New Roman" pitchFamily="18" charset="0"/>
              </a:rPr>
              <a:t>technical information </a:t>
            </a:r>
            <a:r>
              <a:rPr kumimoji="1" lang="en-US" sz="2800" b="1" dirty="0">
                <a:solidFill>
                  <a:srgbClr val="000000"/>
                </a:solidFill>
                <a:latin typeface="Times New Roman" pitchFamily="18" charset="0"/>
              </a:rPr>
              <a:t>about hardware and some software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800" b="1" dirty="0">
                <a:solidFill>
                  <a:srgbClr val="000000"/>
                </a:solidFill>
                <a:latin typeface="Times New Roman" pitchFamily="18" charset="0"/>
              </a:rPr>
              <a:t>Prepares </a:t>
            </a:r>
            <a:r>
              <a:rPr kumimoji="1" lang="en-US" sz="2800" b="1" u="sng" dirty="0">
                <a:solidFill>
                  <a:srgbClr val="000000"/>
                </a:solidFill>
                <a:latin typeface="Times New Roman" pitchFamily="18" charset="0"/>
              </a:rPr>
              <a:t>report</a:t>
            </a:r>
            <a:r>
              <a:rPr kumimoji="1" lang="en-US" sz="2800" b="1" dirty="0">
                <a:solidFill>
                  <a:srgbClr val="000000"/>
                </a:solidFill>
                <a:latin typeface="Times New Roman" pitchFamily="18" charset="0"/>
              </a:rPr>
              <a:t> outlining problems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4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4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build="p" bldLvl="4" autoUpdateAnimBg="0" advAuto="1000"/>
      <p:bldP spid="54287" grpId="0" build="p" bldLvl="4" autoUpdateAnimBg="0" advAuto="400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Operating System Utility Programs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50875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 </a:t>
            </a:r>
            <a:r>
              <a:rPr lang="en-US" smtClean="0">
                <a:solidFill>
                  <a:srgbClr val="D94439"/>
                </a:solidFill>
              </a:rPr>
              <a:t>backup utility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0729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30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30725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415 Fig. 8-20</a:t>
            </a:r>
          </a:p>
        </p:txBody>
      </p:sp>
      <p:sp>
        <p:nvSpPr>
          <p:cNvPr id="56330" name="Rectangle 10"/>
          <p:cNvSpPr>
            <a:spLocks noChangeArrowheads="1"/>
          </p:cNvSpPr>
          <p:nvPr/>
        </p:nvSpPr>
        <p:spPr bwMode="auto">
          <a:xfrm>
            <a:off x="311150" y="1539875"/>
            <a:ext cx="7967663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u="sng" dirty="0">
                <a:solidFill>
                  <a:srgbClr val="000000"/>
                </a:solidFill>
                <a:latin typeface="Times New Roman" pitchFamily="18" charset="0"/>
              </a:rPr>
              <a:t>Copies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 selected files or entire hard disk onto another storage medium</a:t>
            </a:r>
          </a:p>
        </p:txBody>
      </p:sp>
      <p:sp>
        <p:nvSpPr>
          <p:cNvPr id="56331" name="Rectangle 11"/>
          <p:cNvSpPr>
            <a:spLocks noChangeArrowheads="1"/>
          </p:cNvSpPr>
          <p:nvPr/>
        </p:nvSpPr>
        <p:spPr bwMode="auto">
          <a:xfrm>
            <a:off x="317500" y="2443163"/>
            <a:ext cx="4267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 smtClean="0">
                <a:solidFill>
                  <a:srgbClr val="000000"/>
                </a:solidFill>
                <a:latin typeface="Times New Roman" pitchFamily="18" charset="0"/>
              </a:rPr>
              <a:t>Most </a:t>
            </a:r>
            <a:r>
              <a:rPr kumimoji="1" lang="en-US" sz="2600" b="1" u="sng" dirty="0">
                <a:solidFill>
                  <a:schemeClr val="bg2"/>
                </a:solidFill>
                <a:latin typeface="Times New Roman" pitchFamily="18" charset="0"/>
              </a:rPr>
              <a:t>compress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 files during backup to require less storage space</a:t>
            </a:r>
          </a:p>
        </p:txBody>
      </p:sp>
      <p:pic>
        <p:nvPicPr>
          <p:cNvPr id="11" name="Picture 10" descr="CFig8-20.gif"/>
          <p:cNvPicPr>
            <a:picLocks noChangeAspect="1"/>
          </p:cNvPicPr>
          <p:nvPr/>
        </p:nvPicPr>
        <p:blipFill>
          <a:blip r:embed="rId2"/>
          <a:srcRect l="1713" t="2328" r="2081" b="3001"/>
          <a:stretch>
            <a:fillRect/>
          </a:stretch>
        </p:blipFill>
        <p:spPr>
          <a:xfrm>
            <a:off x="4148919" y="2429301"/>
            <a:ext cx="4599296" cy="3330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6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0"/>
                            </p:stCondLst>
                            <p:childTnLst>
                              <p:par>
                                <p:cTn id="17" presetID="8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3" grpId="0" build="p" bldLvl="4" autoUpdateAnimBg="0" advAuto="1000"/>
      <p:bldP spid="56330" grpId="0" build="p" bldLvl="4" autoUpdateAnimBg="0" advAuto="3000"/>
      <p:bldP spid="56331" grpId="0" build="p" bldLvl="4" autoUpdateAnimBg="0" advAuto="400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Stand-Alone Utility Programs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6205538" cy="59213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 </a:t>
            </a:r>
            <a:r>
              <a:rPr lang="en-US" smtClean="0">
                <a:solidFill>
                  <a:srgbClr val="D94439"/>
                </a:solidFill>
              </a:rPr>
              <a:t>file compression utility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52231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32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52229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427</a:t>
            </a:r>
          </a:p>
        </p:txBody>
      </p:sp>
      <p:sp>
        <p:nvSpPr>
          <p:cNvPr id="95244" name="Rectangle 12"/>
          <p:cNvSpPr>
            <a:spLocks noChangeArrowheads="1"/>
          </p:cNvSpPr>
          <p:nvPr/>
        </p:nvSpPr>
        <p:spPr bwMode="auto">
          <a:xfrm>
            <a:off x="304800" y="1560513"/>
            <a:ext cx="8164513" cy="315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u="sng" dirty="0">
                <a:solidFill>
                  <a:srgbClr val="000000"/>
                </a:solidFill>
                <a:latin typeface="Times New Roman" pitchFamily="18" charset="0"/>
              </a:rPr>
              <a:t>Shrinks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 size of files to free up room and improve performance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Compressed files are sometimes called </a:t>
            </a:r>
            <a:r>
              <a:rPr kumimoji="1" lang="en-US" sz="2600" b="1" dirty="0">
                <a:solidFill>
                  <a:srgbClr val="D94439"/>
                </a:solidFill>
                <a:latin typeface="Times New Roman" pitchFamily="18" charset="0"/>
              </a:rPr>
              <a:t>zipped files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Two popular utilities: </a:t>
            </a:r>
            <a:b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PKZIP and WinZip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5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5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5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5" grpId="0" build="p" bldLvl="4" autoUpdateAnimBg="0" advAuto="1000"/>
      <p:bldP spid="95244" grpId="0" build="p" bldLvl="4" autoUpdateAnimBg="0" advAuto="400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System Software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7381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dirty="0" smtClean="0"/>
              <a:t>What is </a:t>
            </a:r>
            <a:r>
              <a:rPr lang="en-US" dirty="0" smtClean="0">
                <a:solidFill>
                  <a:srgbClr val="D94439"/>
                </a:solidFill>
              </a:rPr>
              <a:t>system software</a:t>
            </a:r>
            <a:r>
              <a:rPr lang="en-US" dirty="0" smtClean="0"/>
              <a:t>?</a:t>
            </a:r>
            <a:endParaRPr lang="en-US" dirty="0" smtClean="0"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2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5125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398 - 399</a:t>
            </a:r>
          </a:p>
        </p:txBody>
      </p:sp>
      <p:grpSp>
        <p:nvGrpSpPr>
          <p:cNvPr id="3" name="Group 32"/>
          <p:cNvGrpSpPr>
            <a:grpSpLocks/>
          </p:cNvGrpSpPr>
          <p:nvPr/>
        </p:nvGrpSpPr>
        <p:grpSpPr bwMode="auto">
          <a:xfrm>
            <a:off x="1303338" y="1266825"/>
            <a:ext cx="5486400" cy="4006850"/>
            <a:chOff x="821" y="798"/>
            <a:chExt cx="3456" cy="2524"/>
          </a:xfrm>
        </p:grpSpPr>
        <p:sp>
          <p:nvSpPr>
            <p:cNvPr id="5129" name="AutoShape 10"/>
            <p:cNvSpPr>
              <a:spLocks noChangeArrowheads="1"/>
            </p:cNvSpPr>
            <p:nvPr/>
          </p:nvSpPr>
          <p:spPr bwMode="auto">
            <a:xfrm rot="8100000" flipH="1" flipV="1">
              <a:off x="1302" y="798"/>
              <a:ext cx="2508" cy="2521"/>
            </a:xfrm>
            <a:prstGeom prst="rtTriangle">
              <a:avLst/>
            </a:prstGeom>
            <a:solidFill>
              <a:srgbClr val="993366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3366"/>
              </a:extrusionClr>
            </a:sp3d>
          </p:spPr>
          <p:txBody>
            <a:bodyPr wrap="none" anchor="ctr">
              <a:flatTx/>
            </a:bodyPr>
            <a:lstStyle/>
            <a:p>
              <a:pPr algn="ctr">
                <a:spcBef>
                  <a:spcPct val="50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</a:pPr>
              <a:endParaRPr kumimoji="1" lang="en-US" sz="18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5131" name="Rectangle 11"/>
            <p:cNvSpPr>
              <a:spLocks noChangeArrowheads="1"/>
            </p:cNvSpPr>
            <p:nvPr/>
          </p:nvSpPr>
          <p:spPr bwMode="auto">
            <a:xfrm>
              <a:off x="821" y="2112"/>
              <a:ext cx="3456" cy="12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  <a:defRPr/>
              </a:pPr>
              <a:r>
                <a:rPr kumimoji="1" lang="en-US" sz="2000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Operating system (OS)</a:t>
              </a:r>
              <a:r>
                <a:rPr kumimoji="1" lang="en-US" sz="20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 </a:t>
              </a:r>
              <a:br>
                <a:rPr kumimoji="1" lang="en-US" sz="20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</a:br>
              <a:r>
                <a:rPr kumimoji="1" lang="en-US" sz="20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(sometimes called the platform) </a:t>
              </a:r>
              <a:br>
                <a:rPr kumimoji="1" lang="en-US" sz="20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</a:br>
              <a:r>
                <a:rPr kumimoji="1" lang="en-US" sz="20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coordinates all activities </a:t>
              </a:r>
              <a:br>
                <a:rPr kumimoji="1" lang="en-US" sz="20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</a:br>
              <a:r>
                <a:rPr kumimoji="1" lang="en-US" sz="20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among computer </a:t>
              </a:r>
              <a:br>
                <a:rPr kumimoji="1" lang="en-US" sz="20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</a:br>
              <a:r>
                <a:rPr kumimoji="1" lang="en-US" sz="20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hardware </a:t>
              </a:r>
              <a:br>
                <a:rPr kumimoji="1" lang="en-US" sz="20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</a:br>
              <a:r>
                <a:rPr kumimoji="1" lang="en-US" sz="20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resources</a:t>
              </a:r>
            </a:p>
          </p:txBody>
        </p:sp>
      </p:grpSp>
      <p:sp>
        <p:nvSpPr>
          <p:cNvPr id="5150" name="AutoShape 30"/>
          <p:cNvSpPr>
            <a:spLocks noChangeArrowheads="1"/>
          </p:cNvSpPr>
          <p:nvPr/>
        </p:nvSpPr>
        <p:spPr bwMode="auto">
          <a:xfrm>
            <a:off x="1219200" y="2057400"/>
            <a:ext cx="3505200" cy="1219200"/>
          </a:xfrm>
          <a:prstGeom prst="parallelogram">
            <a:avLst>
              <a:gd name="adj" fmla="val 53121"/>
            </a:avLst>
          </a:prstGeom>
          <a:solidFill>
            <a:srgbClr val="0099CC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0099CC"/>
            </a:extrusionClr>
          </a:sp3d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1" lang="en-US" sz="20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Programs that control </a:t>
            </a:r>
            <a:br>
              <a:rPr kumimoji="1" lang="en-US" sz="20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sz="20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or maintain operation </a:t>
            </a:r>
            <a:br>
              <a:rPr kumimoji="1" lang="en-US" sz="20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sz="20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of computer</a:t>
            </a:r>
          </a:p>
        </p:txBody>
      </p:sp>
      <p:sp>
        <p:nvSpPr>
          <p:cNvPr id="5151" name="AutoShape 31"/>
          <p:cNvSpPr>
            <a:spLocks noChangeArrowheads="1"/>
          </p:cNvSpPr>
          <p:nvPr/>
        </p:nvSpPr>
        <p:spPr bwMode="auto">
          <a:xfrm>
            <a:off x="4046538" y="2057400"/>
            <a:ext cx="3505200" cy="1219200"/>
          </a:xfrm>
          <a:prstGeom prst="parallelogram">
            <a:avLst>
              <a:gd name="adj" fmla="val 55344"/>
            </a:avLst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9900"/>
            </a:extrusionClr>
          </a:sp3d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1" lang="en-US" sz="2000" b="1" dirty="0" smtClean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Two </a:t>
            </a:r>
            <a:r>
              <a:rPr kumimoji="1" lang="en-US" sz="2000" b="1" smtClean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types are; </a:t>
            </a:r>
            <a:r>
              <a:rPr kumimoji="1" lang="en-US" sz="20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/>
            </a:r>
            <a:br>
              <a:rPr kumimoji="1" lang="en-US" sz="20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sz="20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operating systems </a:t>
            </a:r>
            <a:br>
              <a:rPr kumimoji="1" lang="en-US" sz="20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sz="20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and utility programs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 autoUpdateAnimBg="0" advAuto="1000"/>
      <p:bldP spid="5150" grpId="0" animBg="1" autoUpdateAnimBg="0"/>
      <p:bldP spid="5151" grpId="0" animBg="1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Stand-Alone Utility Programs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6205538" cy="59213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</a:t>
            </a:r>
            <a:r>
              <a:rPr lang="en-US" smtClean="0">
                <a:solidFill>
                  <a:srgbClr val="D94439"/>
                </a:solidFill>
              </a:rPr>
              <a:t>CD/DVD burning software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54280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81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54277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428 Fig. 8-39</a:t>
            </a:r>
          </a:p>
        </p:txBody>
      </p:sp>
      <p:sp>
        <p:nvSpPr>
          <p:cNvPr id="141321" name="Rectangle 9"/>
          <p:cNvSpPr>
            <a:spLocks noChangeArrowheads="1"/>
          </p:cNvSpPr>
          <p:nvPr/>
        </p:nvSpPr>
        <p:spPr bwMode="auto">
          <a:xfrm>
            <a:off x="304800" y="1560513"/>
            <a:ext cx="4276725" cy="315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u="sng" dirty="0">
                <a:solidFill>
                  <a:srgbClr val="000000"/>
                </a:solidFill>
                <a:latin typeface="Times New Roman" pitchFamily="18" charset="0"/>
              </a:rPr>
              <a:t>Writes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 text, graphics, audio, and video files to a recordable or rewriteable CD or DVD</a:t>
            </a:r>
          </a:p>
        </p:txBody>
      </p:sp>
      <p:pic>
        <p:nvPicPr>
          <p:cNvPr id="10" name="Picture 9" descr="CFig8-39.gif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12609" y="1801503"/>
            <a:ext cx="4671978" cy="4080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1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1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15" grpId="0" build="p" bldLvl="4" autoUpdateAnimBg="0" advAuto="1000"/>
      <p:bldP spid="141321" grpId="0" build="p" bldLvl="4" autoUpdateAnimBg="0" advAuto="400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Stand-Alone Utility Programs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6205538" cy="59213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 </a:t>
            </a:r>
            <a:r>
              <a:rPr lang="en-US" smtClean="0">
                <a:solidFill>
                  <a:srgbClr val="D94439"/>
                </a:solidFill>
              </a:rPr>
              <a:t>media player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53256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257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53253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428 Fig. 8-38</a:t>
            </a:r>
          </a:p>
        </p:txBody>
      </p:sp>
      <p:sp>
        <p:nvSpPr>
          <p:cNvPr id="150536" name="Rectangle 8"/>
          <p:cNvSpPr>
            <a:spLocks noChangeArrowheads="1"/>
          </p:cNvSpPr>
          <p:nvPr/>
        </p:nvSpPr>
        <p:spPr bwMode="auto">
          <a:xfrm>
            <a:off x="304800" y="1560513"/>
            <a:ext cx="4276725" cy="315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Allows you to </a:t>
            </a:r>
            <a:r>
              <a:rPr kumimoji="1" lang="en-US" sz="2600" b="1" u="sng" dirty="0">
                <a:solidFill>
                  <a:srgbClr val="000000"/>
                </a:solidFill>
                <a:latin typeface="Times New Roman" pitchFamily="18" charset="0"/>
              </a:rPr>
              <a:t>view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 images and animation, listen to audio, and watch video files on your computer</a:t>
            </a:r>
          </a:p>
        </p:txBody>
      </p:sp>
      <p:pic>
        <p:nvPicPr>
          <p:cNvPr id="10" name="Picture 9" descr="CFig8-38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362" y="1364776"/>
            <a:ext cx="4265639" cy="4223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0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0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531" grpId="0" build="p" bldLvl="4" autoUpdateAnimBg="0" advAuto="1000"/>
      <p:bldP spid="150536" grpId="0" build="p" bldLvl="4" autoUpdateAnimBg="0" advAuto="400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Operating System Utility Programs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433387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smtClean="0"/>
              <a:t>What is a </a:t>
            </a:r>
            <a:r>
              <a:rPr lang="en-US" smtClean="0">
                <a:solidFill>
                  <a:srgbClr val="D94439"/>
                </a:solidFill>
              </a:rPr>
              <a:t>screen saver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1756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57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31749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415 Fig. 8-21</a:t>
            </a:r>
          </a:p>
        </p:txBody>
      </p:sp>
      <p:sp>
        <p:nvSpPr>
          <p:cNvPr id="58395" name="Rectangle 27"/>
          <p:cNvSpPr>
            <a:spLocks noChangeArrowheads="1"/>
          </p:cNvSpPr>
          <p:nvPr/>
        </p:nvSpPr>
        <p:spPr bwMode="auto">
          <a:xfrm>
            <a:off x="339725" y="1546225"/>
            <a:ext cx="7196138" cy="142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Causes monitor’s screen to display moving image or blank screen if there is no activity for a specified time</a:t>
            </a:r>
            <a:endParaRPr kumimoji="1" lang="en-US" sz="2600" b="1">
              <a:solidFill>
                <a:srgbClr val="000000"/>
              </a:solidFill>
              <a:latin typeface="Arial Unicode MS" pitchFamily="34" charset="-128"/>
            </a:endParaRPr>
          </a:p>
        </p:txBody>
      </p:sp>
      <p:sp>
        <p:nvSpPr>
          <p:cNvPr id="58396" name="Rectangle 28"/>
          <p:cNvSpPr>
            <a:spLocks noChangeArrowheads="1"/>
          </p:cNvSpPr>
          <p:nvPr/>
        </p:nvSpPr>
        <p:spPr bwMode="auto">
          <a:xfrm>
            <a:off x="341313" y="2917825"/>
            <a:ext cx="4208462" cy="2386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To secure computer, user configures screen saver to require password to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deactivate</a:t>
            </a:r>
          </a:p>
        </p:txBody>
      </p:sp>
      <p:grpSp>
        <p:nvGrpSpPr>
          <p:cNvPr id="3" name="Group 46"/>
          <p:cNvGrpSpPr>
            <a:grpSpLocks/>
          </p:cNvGrpSpPr>
          <p:nvPr/>
        </p:nvGrpSpPr>
        <p:grpSpPr bwMode="auto">
          <a:xfrm>
            <a:off x="0" y="4648200"/>
            <a:ext cx="1981200" cy="1295400"/>
            <a:chOff x="0" y="3024"/>
            <a:chExt cx="1248" cy="816"/>
          </a:xfrm>
        </p:grpSpPr>
        <p:sp>
          <p:nvSpPr>
            <p:cNvPr id="31754" name="Rectangle 47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Link, click Chapter 8, Click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Web Link from left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navigation, then click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Screen Savers below Chapter 8</a:t>
              </a:r>
            </a:p>
          </p:txBody>
        </p:sp>
        <p:sp>
          <p:nvSpPr>
            <p:cNvPr id="31755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4" name="Picture 13" descr="CFig8-21.gif"/>
          <p:cNvPicPr>
            <a:picLocks noChangeAspect="1"/>
          </p:cNvPicPr>
          <p:nvPr/>
        </p:nvPicPr>
        <p:blipFill>
          <a:blip r:embed="rId3"/>
          <a:srcRect r="1425"/>
          <a:stretch>
            <a:fillRect/>
          </a:stretch>
        </p:blipFill>
        <p:spPr>
          <a:xfrm>
            <a:off x="4836385" y="2552132"/>
            <a:ext cx="3076683" cy="3370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8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8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1" grpId="0" build="p" bldLvl="4" autoUpdateAnimBg="0" advAuto="1000"/>
      <p:bldP spid="58395" grpId="0" build="p" bldLvl="4" autoUpdateAnimBg="0" advAuto="3000"/>
      <p:bldP spid="58396" grpId="0" build="p" bldLvl="4" autoUpdateAnimBg="0" advAuto="400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Stand-Alone Utility Programs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74453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 </a:t>
            </a:r>
            <a:r>
              <a:rPr lang="en-US" smtClean="0">
                <a:solidFill>
                  <a:srgbClr val="D94439"/>
                </a:solidFill>
              </a:rPr>
              <a:t>personal computer maintenance utility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55304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05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55301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428 Fig. 8-40</a:t>
            </a:r>
          </a:p>
        </p:txBody>
      </p:sp>
      <p:sp>
        <p:nvSpPr>
          <p:cNvPr id="97290" name="Rectangle 10"/>
          <p:cNvSpPr>
            <a:spLocks noChangeArrowheads="1"/>
          </p:cNvSpPr>
          <p:nvPr/>
        </p:nvSpPr>
        <p:spPr bwMode="auto">
          <a:xfrm>
            <a:off x="304800" y="1535113"/>
            <a:ext cx="8585200" cy="271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Identifies and </a:t>
            </a:r>
            <a:r>
              <a:rPr kumimoji="1" lang="en-US" sz="2600" b="1" u="sng" dirty="0">
                <a:solidFill>
                  <a:srgbClr val="000000"/>
                </a:solidFill>
                <a:latin typeface="Times New Roman" pitchFamily="18" charset="0"/>
              </a:rPr>
              <a:t>fixes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 operating system </a:t>
            </a:r>
            <a:r>
              <a:rPr kumimoji="1" lang="en-US" sz="2600" b="1" u="sng" dirty="0">
                <a:solidFill>
                  <a:srgbClr val="000000"/>
                </a:solidFill>
                <a:latin typeface="Times New Roman" pitchFamily="18" charset="0"/>
              </a:rPr>
              <a:t>problems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 and disk problems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Some </a:t>
            </a:r>
            <a:r>
              <a:rPr kumimoji="1" lang="en-US" sz="2600" b="1" u="sng" dirty="0">
                <a:solidFill>
                  <a:srgbClr val="000000"/>
                </a:solidFill>
                <a:latin typeface="Times New Roman" pitchFamily="18" charset="0"/>
              </a:rPr>
              <a:t>continuously </a:t>
            </a:r>
            <a:br>
              <a:rPr kumimoji="1" lang="en-US" sz="2600" b="1" u="sng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u="sng" dirty="0">
                <a:solidFill>
                  <a:srgbClr val="000000"/>
                </a:solidFill>
                <a:latin typeface="Times New Roman" pitchFamily="18" charset="0"/>
              </a:rPr>
              <a:t>monitor 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computer to </a:t>
            </a:r>
            <a:b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identify problems </a:t>
            </a:r>
            <a:b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before they occur</a:t>
            </a:r>
          </a:p>
        </p:txBody>
      </p:sp>
      <p:pic>
        <p:nvPicPr>
          <p:cNvPr id="10" name="Picture 9" descr="CFig8-40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090" y="2224585"/>
            <a:ext cx="4932462" cy="3521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7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7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7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8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3" grpId="0" build="p" bldLvl="4" autoUpdateAnimBg="0" advAuto="1000"/>
      <p:bldP spid="97290" grpId="0" build="p" bldLvl="4" autoUpdateAnimBg="0" advAuto="300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635000" y="1865313"/>
            <a:ext cx="2922588" cy="2528887"/>
            <a:chOff x="400" y="1175"/>
            <a:chExt cx="1841" cy="1593"/>
          </a:xfrm>
        </p:grpSpPr>
        <p:sp>
          <p:nvSpPr>
            <p:cNvPr id="32792" name="AutoShape 15"/>
            <p:cNvSpPr>
              <a:spLocks noChangeArrowheads="1"/>
            </p:cNvSpPr>
            <p:nvPr/>
          </p:nvSpPr>
          <p:spPr bwMode="auto">
            <a:xfrm rot="-1800000">
              <a:off x="400" y="1175"/>
              <a:ext cx="1841" cy="1593"/>
            </a:xfrm>
            <a:prstGeom prst="hexagon">
              <a:avLst>
                <a:gd name="adj" fmla="val 28892"/>
                <a:gd name="vf" fmla="val 115470"/>
              </a:avLst>
            </a:prstGeom>
            <a:solidFill>
              <a:srgbClr val="0099CC"/>
            </a:solidFill>
            <a:ln w="9525">
              <a:miter lim="800000"/>
              <a:headEnd/>
              <a:tailEnd/>
            </a:ln>
            <a:scene3d>
              <a:camera prst="legacyObliqueLeft"/>
              <a:lightRig rig="legacyNormal2" dir="t"/>
            </a:scene3d>
            <a:sp3d extrusionH="430200" prstMaterial="legacyPlastic">
              <a:bevelT w="13500" h="13500" prst="angle"/>
              <a:bevelB w="13500" h="13500" prst="angle"/>
              <a:extrusionClr>
                <a:srgbClr val="0099CC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32793" name="Rectangle 16"/>
            <p:cNvSpPr>
              <a:spLocks noChangeArrowheads="1"/>
            </p:cNvSpPr>
            <p:nvPr/>
          </p:nvSpPr>
          <p:spPr bwMode="auto">
            <a:xfrm>
              <a:off x="576" y="1488"/>
              <a:ext cx="1296" cy="8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accent1"/>
                </a:buClr>
                <a:buSzPct val="80000"/>
                <a:buFont typeface="Monotype Sorts" pitchFamily="2" charset="2"/>
                <a:buNone/>
              </a:pPr>
              <a:r>
                <a:rPr kumimoji="1" lang="en-US" b="1">
                  <a:solidFill>
                    <a:schemeClr val="accent2"/>
                  </a:solidFill>
                  <a:latin typeface="Times New Roman" pitchFamily="18" charset="0"/>
                </a:rPr>
                <a:t>Device-dependent</a:t>
              </a:r>
            </a:p>
            <a:p>
              <a:pPr algn="ctr">
                <a:spcBef>
                  <a:spcPct val="20000"/>
                </a:spcBef>
                <a:buClr>
                  <a:schemeClr val="accent1"/>
                </a:buClr>
                <a:buSzPct val="80000"/>
                <a:buFont typeface="Monotype Sorts" pitchFamily="2" charset="2"/>
                <a:buNone/>
              </a:pPr>
              <a:r>
                <a:rPr kumimoji="1" lang="en-US" sz="1600" b="1">
                  <a:latin typeface="Times New Roman" pitchFamily="18" charset="0"/>
                </a:rPr>
                <a:t>Runs only on specific type of computer</a:t>
              </a:r>
            </a:p>
          </p:txBody>
        </p:sp>
      </p:grp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Types of Operating Systems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90613"/>
            <a:ext cx="8839200" cy="7889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are some characteristics of operating systems?</a:t>
            </a:r>
            <a:endParaRPr lang="en-US" sz="1800" smtClean="0">
              <a:solidFill>
                <a:schemeClr val="tx1"/>
              </a:solidFill>
            </a:endParaRPr>
          </a:p>
        </p:txBody>
      </p: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2790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1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32774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415 - 416</a:t>
            </a:r>
          </a:p>
        </p:txBody>
      </p:sp>
      <p:grpSp>
        <p:nvGrpSpPr>
          <p:cNvPr id="4" name="Group 37"/>
          <p:cNvGrpSpPr>
            <a:grpSpLocks/>
          </p:cNvGrpSpPr>
          <p:nvPr/>
        </p:nvGrpSpPr>
        <p:grpSpPr bwMode="auto">
          <a:xfrm>
            <a:off x="1766888" y="4013200"/>
            <a:ext cx="2922587" cy="2528888"/>
            <a:chOff x="1113" y="2528"/>
            <a:chExt cx="1841" cy="1593"/>
          </a:xfrm>
        </p:grpSpPr>
        <p:sp>
          <p:nvSpPr>
            <p:cNvPr id="32788" name="AutoShape 9"/>
            <p:cNvSpPr>
              <a:spLocks noChangeArrowheads="1"/>
            </p:cNvSpPr>
            <p:nvPr/>
          </p:nvSpPr>
          <p:spPr bwMode="auto">
            <a:xfrm rot="-1800000">
              <a:off x="1113" y="2528"/>
              <a:ext cx="1841" cy="1593"/>
            </a:xfrm>
            <a:prstGeom prst="hexagon">
              <a:avLst>
                <a:gd name="adj" fmla="val 28892"/>
                <a:gd name="vf" fmla="val 115470"/>
              </a:avLst>
            </a:prstGeom>
            <a:solidFill>
              <a:srgbClr val="0099CC"/>
            </a:solidFill>
            <a:ln w="9525">
              <a:miter lim="800000"/>
              <a:headEnd/>
              <a:tailEnd/>
            </a:ln>
            <a:scene3d>
              <a:camera prst="legacyObliqueLeft"/>
              <a:lightRig rig="legacyNormal2" dir="t"/>
            </a:scene3d>
            <a:sp3d extrusionH="430200" prstMaterial="legacyPlastic">
              <a:bevelT w="13500" h="13500" prst="angle"/>
              <a:bevelB w="13500" h="13500" prst="angle"/>
              <a:extrusionClr>
                <a:srgbClr val="0099CC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32789" name="Rectangle 10"/>
            <p:cNvSpPr>
              <a:spLocks noChangeArrowheads="1"/>
            </p:cNvSpPr>
            <p:nvPr/>
          </p:nvSpPr>
          <p:spPr bwMode="auto">
            <a:xfrm>
              <a:off x="1186" y="2714"/>
              <a:ext cx="1584" cy="1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accent1"/>
                </a:buClr>
                <a:buSzPct val="80000"/>
                <a:buFont typeface="Monotype Sorts" pitchFamily="2" charset="2"/>
                <a:buNone/>
              </a:pPr>
              <a:r>
                <a:rPr kumimoji="1" lang="en-US" b="1">
                  <a:solidFill>
                    <a:schemeClr val="accent2"/>
                  </a:solidFill>
                  <a:latin typeface="Times New Roman" pitchFamily="18" charset="0"/>
                </a:rPr>
                <a:t>Downward compatible</a:t>
              </a:r>
            </a:p>
            <a:p>
              <a:pPr algn="ctr">
                <a:spcBef>
                  <a:spcPct val="20000"/>
                </a:spcBef>
                <a:buClr>
                  <a:schemeClr val="accent1"/>
                </a:buClr>
                <a:buSzPct val="80000"/>
                <a:buFont typeface="Monotype Sorts" pitchFamily="2" charset="2"/>
                <a:buNone/>
              </a:pPr>
              <a:r>
                <a:rPr kumimoji="1" lang="en-US" sz="1600" b="1">
                  <a:latin typeface="Times New Roman" pitchFamily="18" charset="0"/>
                </a:rPr>
                <a:t>Works with application software written for earlier version of operating system</a:t>
              </a:r>
            </a:p>
          </p:txBody>
        </p:sp>
      </p:grpSp>
      <p:grpSp>
        <p:nvGrpSpPr>
          <p:cNvPr id="5" name="Group 36"/>
          <p:cNvGrpSpPr>
            <a:grpSpLocks/>
          </p:cNvGrpSpPr>
          <p:nvPr/>
        </p:nvGrpSpPr>
        <p:grpSpPr bwMode="auto">
          <a:xfrm>
            <a:off x="4271963" y="4013200"/>
            <a:ext cx="2922587" cy="2528888"/>
            <a:chOff x="2691" y="2528"/>
            <a:chExt cx="1841" cy="1593"/>
          </a:xfrm>
        </p:grpSpPr>
        <p:sp>
          <p:nvSpPr>
            <p:cNvPr id="32786" name="AutoShape 12"/>
            <p:cNvSpPr>
              <a:spLocks noChangeArrowheads="1"/>
            </p:cNvSpPr>
            <p:nvPr/>
          </p:nvSpPr>
          <p:spPr bwMode="auto">
            <a:xfrm rot="-1800000">
              <a:off x="2691" y="2528"/>
              <a:ext cx="1841" cy="1593"/>
            </a:xfrm>
            <a:prstGeom prst="hexagon">
              <a:avLst>
                <a:gd name="adj" fmla="val 28892"/>
                <a:gd name="vf" fmla="val 115470"/>
              </a:avLst>
            </a:prstGeom>
            <a:solidFill>
              <a:srgbClr val="0099CC"/>
            </a:solidFill>
            <a:ln w="9525">
              <a:miter lim="800000"/>
              <a:headEnd/>
              <a:tailEnd/>
            </a:ln>
            <a:scene3d>
              <a:camera prst="legacyObliqueLeft"/>
              <a:lightRig rig="legacyNormal2" dir="t"/>
            </a:scene3d>
            <a:sp3d extrusionH="430200" prstMaterial="legacyPlastic">
              <a:bevelT w="13500" h="13500" prst="angle"/>
              <a:bevelB w="13500" h="13500" prst="angle"/>
              <a:extrusionClr>
                <a:srgbClr val="0099CC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32787" name="Rectangle 13"/>
            <p:cNvSpPr>
              <a:spLocks noChangeArrowheads="1"/>
            </p:cNvSpPr>
            <p:nvPr/>
          </p:nvSpPr>
          <p:spPr bwMode="auto">
            <a:xfrm>
              <a:off x="2822" y="2879"/>
              <a:ext cx="1584" cy="8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accent1"/>
                </a:buClr>
                <a:buSzPct val="80000"/>
                <a:buFont typeface="Monotype Sorts" pitchFamily="2" charset="2"/>
                <a:buNone/>
              </a:pPr>
              <a:r>
                <a:rPr kumimoji="1" lang="en-US" b="1">
                  <a:solidFill>
                    <a:schemeClr val="accent2"/>
                  </a:solidFill>
                  <a:latin typeface="Times New Roman" pitchFamily="18" charset="0"/>
                </a:rPr>
                <a:t>Upward compatible</a:t>
              </a:r>
            </a:p>
            <a:p>
              <a:pPr algn="ctr">
                <a:spcBef>
                  <a:spcPct val="20000"/>
                </a:spcBef>
                <a:buClr>
                  <a:schemeClr val="accent1"/>
                </a:buClr>
                <a:buSzPct val="80000"/>
                <a:buFont typeface="Monotype Sorts" pitchFamily="2" charset="2"/>
                <a:buNone/>
              </a:pPr>
              <a:r>
                <a:rPr kumimoji="1" lang="en-US" sz="1600" b="1">
                  <a:latin typeface="Times New Roman" pitchFamily="18" charset="0"/>
                </a:rPr>
                <a:t>Runs on new versions of operating system</a:t>
              </a:r>
            </a:p>
          </p:txBody>
        </p:sp>
      </p:grpSp>
      <p:grpSp>
        <p:nvGrpSpPr>
          <p:cNvPr id="6" name="Group 34"/>
          <p:cNvGrpSpPr>
            <a:grpSpLocks/>
          </p:cNvGrpSpPr>
          <p:nvPr/>
        </p:nvGrpSpPr>
        <p:grpSpPr bwMode="auto">
          <a:xfrm>
            <a:off x="3059113" y="1831975"/>
            <a:ext cx="2922587" cy="2528888"/>
            <a:chOff x="1927" y="1154"/>
            <a:chExt cx="1841" cy="1593"/>
          </a:xfrm>
        </p:grpSpPr>
        <p:sp>
          <p:nvSpPr>
            <p:cNvPr id="32784" name="AutoShape 18"/>
            <p:cNvSpPr>
              <a:spLocks noChangeArrowheads="1"/>
            </p:cNvSpPr>
            <p:nvPr/>
          </p:nvSpPr>
          <p:spPr bwMode="auto">
            <a:xfrm rot="-1800000">
              <a:off x="1927" y="1154"/>
              <a:ext cx="1841" cy="1593"/>
            </a:xfrm>
            <a:prstGeom prst="hexagon">
              <a:avLst>
                <a:gd name="adj" fmla="val 28892"/>
                <a:gd name="vf" fmla="val 115470"/>
              </a:avLst>
            </a:prstGeom>
            <a:solidFill>
              <a:srgbClr val="0099CC"/>
            </a:solidFill>
            <a:ln w="9525">
              <a:miter lim="800000"/>
              <a:headEnd/>
              <a:tailEnd/>
            </a:ln>
            <a:scene3d>
              <a:camera prst="legacyObliqueLeft"/>
              <a:lightRig rig="legacyNormal2" dir="t"/>
            </a:scene3d>
            <a:sp3d extrusionH="430200" prstMaterial="legacyPlastic">
              <a:bevelT w="13500" h="13500" prst="angle"/>
              <a:bevelB w="13500" h="13500" prst="angle"/>
              <a:extrusionClr>
                <a:srgbClr val="0099CC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32785" name="Rectangle 19"/>
            <p:cNvSpPr>
              <a:spLocks noChangeArrowheads="1"/>
            </p:cNvSpPr>
            <p:nvPr/>
          </p:nvSpPr>
          <p:spPr bwMode="auto">
            <a:xfrm>
              <a:off x="2077" y="1392"/>
              <a:ext cx="1556" cy="10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accent1"/>
                </a:buClr>
                <a:buSzPct val="80000"/>
                <a:buFont typeface="Monotype Sorts" pitchFamily="2" charset="2"/>
                <a:buNone/>
              </a:pPr>
              <a:r>
                <a:rPr kumimoji="1" lang="en-US" b="1">
                  <a:solidFill>
                    <a:schemeClr val="accent2"/>
                  </a:solidFill>
                  <a:latin typeface="Times New Roman" pitchFamily="18" charset="0"/>
                </a:rPr>
                <a:t>Proprietary software</a:t>
              </a:r>
            </a:p>
            <a:p>
              <a:pPr algn="ctr">
                <a:spcBef>
                  <a:spcPct val="20000"/>
                </a:spcBef>
                <a:buClr>
                  <a:schemeClr val="accent1"/>
                </a:buClr>
                <a:buSzPct val="80000"/>
                <a:buFont typeface="Monotype Sorts" pitchFamily="2" charset="2"/>
                <a:buNone/>
              </a:pPr>
              <a:r>
                <a:rPr kumimoji="1" lang="en-US" sz="1600" b="1">
                  <a:latin typeface="Times New Roman" pitchFamily="18" charset="0"/>
                </a:rPr>
                <a:t>Privately owned and limited to specific vendor or computer model</a:t>
              </a:r>
            </a:p>
          </p:txBody>
        </p:sp>
      </p:grpSp>
      <p:grpSp>
        <p:nvGrpSpPr>
          <p:cNvPr id="7" name="Group 35"/>
          <p:cNvGrpSpPr>
            <a:grpSpLocks/>
          </p:cNvGrpSpPr>
          <p:nvPr/>
        </p:nvGrpSpPr>
        <p:grpSpPr bwMode="auto">
          <a:xfrm>
            <a:off x="5726113" y="1970088"/>
            <a:ext cx="2922587" cy="2528887"/>
            <a:chOff x="3607" y="1241"/>
            <a:chExt cx="1841" cy="1593"/>
          </a:xfrm>
        </p:grpSpPr>
        <p:sp>
          <p:nvSpPr>
            <p:cNvPr id="32782" name="AutoShape 21"/>
            <p:cNvSpPr>
              <a:spLocks noChangeArrowheads="1"/>
            </p:cNvSpPr>
            <p:nvPr/>
          </p:nvSpPr>
          <p:spPr bwMode="auto">
            <a:xfrm rot="-1800000">
              <a:off x="3607" y="1241"/>
              <a:ext cx="1841" cy="1593"/>
            </a:xfrm>
            <a:prstGeom prst="hexagon">
              <a:avLst>
                <a:gd name="adj" fmla="val 28892"/>
                <a:gd name="vf" fmla="val 115470"/>
              </a:avLst>
            </a:prstGeom>
            <a:solidFill>
              <a:srgbClr val="0099CC"/>
            </a:solidFill>
            <a:ln w="9525">
              <a:miter lim="800000"/>
              <a:headEnd/>
              <a:tailEnd/>
            </a:ln>
            <a:scene3d>
              <a:camera prst="legacyObliqueLeft"/>
              <a:lightRig rig="legacyNormal2" dir="t"/>
            </a:scene3d>
            <a:sp3d extrusionH="430200" prstMaterial="legacyPlastic">
              <a:bevelT w="13500" h="13500" prst="angle"/>
              <a:bevelB w="13500" h="13500" prst="angle"/>
              <a:extrusionClr>
                <a:srgbClr val="0099CC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32783" name="Rectangle 22"/>
            <p:cNvSpPr>
              <a:spLocks noChangeArrowheads="1"/>
            </p:cNvSpPr>
            <p:nvPr/>
          </p:nvSpPr>
          <p:spPr bwMode="auto">
            <a:xfrm>
              <a:off x="3744" y="1485"/>
              <a:ext cx="1624" cy="10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accent1"/>
                </a:buClr>
                <a:buSzPct val="80000"/>
                <a:buFont typeface="Monotype Sorts" pitchFamily="2" charset="2"/>
                <a:buNone/>
              </a:pPr>
              <a:r>
                <a:rPr kumimoji="1" lang="en-US" b="1">
                  <a:solidFill>
                    <a:schemeClr val="accent2"/>
                  </a:solidFill>
                  <a:latin typeface="Times New Roman" pitchFamily="18" charset="0"/>
                </a:rPr>
                <a:t>Device-independent</a:t>
              </a:r>
            </a:p>
            <a:p>
              <a:pPr algn="ctr">
                <a:spcBef>
                  <a:spcPct val="20000"/>
                </a:spcBef>
                <a:buClr>
                  <a:schemeClr val="accent1"/>
                </a:buClr>
                <a:buSzPct val="80000"/>
                <a:buFont typeface="Monotype Sorts" pitchFamily="2" charset="2"/>
                <a:buNone/>
              </a:pPr>
              <a:r>
                <a:rPr kumimoji="1" lang="en-US" sz="1600" b="1">
                  <a:latin typeface="Times New Roman" pitchFamily="18" charset="0"/>
                </a:rPr>
                <a:t>Runs on many manufacturers’ </a:t>
              </a:r>
              <a:br>
                <a:rPr kumimoji="1" lang="en-US" sz="1600" b="1">
                  <a:latin typeface="Times New Roman" pitchFamily="18" charset="0"/>
                </a:rPr>
              </a:br>
              <a:r>
                <a:rPr kumimoji="1" lang="en-US" sz="1600" b="1">
                  <a:latin typeface="Times New Roman" pitchFamily="18" charset="0"/>
                </a:rPr>
                <a:t>computers</a:t>
              </a:r>
            </a:p>
          </p:txBody>
        </p:sp>
      </p:grpSp>
      <p:grpSp>
        <p:nvGrpSpPr>
          <p:cNvPr id="8" name="Group 38"/>
          <p:cNvGrpSpPr>
            <a:grpSpLocks/>
          </p:cNvGrpSpPr>
          <p:nvPr/>
        </p:nvGrpSpPr>
        <p:grpSpPr bwMode="auto">
          <a:xfrm>
            <a:off x="0" y="4648200"/>
            <a:ext cx="1981200" cy="1295400"/>
            <a:chOff x="0" y="3024"/>
            <a:chExt cx="1248" cy="816"/>
          </a:xfrm>
        </p:grpSpPr>
        <p:sp>
          <p:nvSpPr>
            <p:cNvPr id="32780" name="Rectangle 39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Link, click Chapter 8, Click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Web Link from left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navigation, then click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Windows Vista below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Chapter 8</a:t>
              </a:r>
            </a:p>
          </p:txBody>
        </p:sp>
        <p:sp>
          <p:nvSpPr>
            <p:cNvPr id="32781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9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4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6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9" grpId="0" build="p" autoUpdateAnimBg="0" advAuto="100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8"/>
          <p:cNvGrpSpPr>
            <a:grpSpLocks/>
          </p:cNvGrpSpPr>
          <p:nvPr/>
        </p:nvGrpSpPr>
        <p:grpSpPr bwMode="auto">
          <a:xfrm>
            <a:off x="1981200" y="4483100"/>
            <a:ext cx="5029200" cy="1489075"/>
            <a:chOff x="1248" y="2824"/>
            <a:chExt cx="3168" cy="938"/>
          </a:xfrm>
        </p:grpSpPr>
        <p:sp>
          <p:nvSpPr>
            <p:cNvPr id="33807" name="AutoShape 20"/>
            <p:cNvSpPr>
              <a:spLocks noChangeArrowheads="1"/>
            </p:cNvSpPr>
            <p:nvPr/>
          </p:nvSpPr>
          <p:spPr bwMode="auto">
            <a:xfrm>
              <a:off x="1248" y="2824"/>
              <a:ext cx="3168" cy="938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98" name="Rectangle 34"/>
            <p:cNvSpPr>
              <a:spLocks noChangeArrowheads="1"/>
            </p:cNvSpPr>
            <p:nvPr/>
          </p:nvSpPr>
          <p:spPr bwMode="auto">
            <a:xfrm>
              <a:off x="2331" y="3254"/>
              <a:ext cx="93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r">
                <a:spcBef>
                  <a:spcPct val="20000"/>
                </a:spcBef>
                <a:buClr>
                  <a:schemeClr val="accent1"/>
                </a:buClr>
                <a:buSzPct val="80000"/>
                <a:buFont typeface="Monotype Sorts" pitchFamily="2" charset="2"/>
                <a:buNone/>
                <a:defRPr/>
              </a:pPr>
              <a:r>
                <a:rPr kumimoji="1" lang="en-US" sz="20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Stand-alone</a:t>
              </a:r>
            </a:p>
          </p:txBody>
        </p:sp>
      </p:grp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Types of Operating Systems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8143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are three categories of operating systems?</a:t>
            </a:r>
          </a:p>
        </p:txBody>
      </p: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3805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6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33798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416</a:t>
            </a:r>
          </a:p>
        </p:txBody>
      </p:sp>
      <p:grpSp>
        <p:nvGrpSpPr>
          <p:cNvPr id="4" name="Group 36"/>
          <p:cNvGrpSpPr>
            <a:grpSpLocks/>
          </p:cNvGrpSpPr>
          <p:nvPr/>
        </p:nvGrpSpPr>
        <p:grpSpPr bwMode="auto">
          <a:xfrm>
            <a:off x="3048000" y="1676400"/>
            <a:ext cx="1585913" cy="5029200"/>
            <a:chOff x="1920" y="1056"/>
            <a:chExt cx="999" cy="3168"/>
          </a:xfrm>
        </p:grpSpPr>
        <p:sp>
          <p:nvSpPr>
            <p:cNvPr id="33803" name="AutoShape 22"/>
            <p:cNvSpPr>
              <a:spLocks noChangeArrowheads="1"/>
            </p:cNvSpPr>
            <p:nvPr/>
          </p:nvSpPr>
          <p:spPr bwMode="auto">
            <a:xfrm rot="7230674">
              <a:off x="866" y="2171"/>
              <a:ext cx="3168" cy="938"/>
            </a:xfrm>
            <a:prstGeom prst="triangle">
              <a:avLst>
                <a:gd name="adj" fmla="val 50000"/>
              </a:avLst>
            </a:prstGeom>
            <a:solidFill>
              <a:srgbClr val="D94439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97" name="Rectangle 33"/>
            <p:cNvSpPr>
              <a:spLocks noChangeArrowheads="1"/>
            </p:cNvSpPr>
            <p:nvPr/>
          </p:nvSpPr>
          <p:spPr bwMode="auto">
            <a:xfrm>
              <a:off x="1920" y="2496"/>
              <a:ext cx="90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r">
                <a:defRPr/>
              </a:pPr>
              <a:r>
                <a:rPr kumimoji="1" lang="en-US" sz="20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Embedded</a:t>
              </a:r>
            </a:p>
          </p:txBody>
        </p:sp>
      </p:grpSp>
      <p:grpSp>
        <p:nvGrpSpPr>
          <p:cNvPr id="5" name="Group 37"/>
          <p:cNvGrpSpPr>
            <a:grpSpLocks/>
          </p:cNvGrpSpPr>
          <p:nvPr/>
        </p:nvGrpSpPr>
        <p:grpSpPr bwMode="auto">
          <a:xfrm>
            <a:off x="4387850" y="1676400"/>
            <a:ext cx="1489075" cy="5029200"/>
            <a:chOff x="2764" y="1056"/>
            <a:chExt cx="938" cy="3168"/>
          </a:xfrm>
        </p:grpSpPr>
        <p:sp>
          <p:nvSpPr>
            <p:cNvPr id="33801" name="AutoShape 21"/>
            <p:cNvSpPr>
              <a:spLocks noChangeArrowheads="1"/>
            </p:cNvSpPr>
            <p:nvPr/>
          </p:nvSpPr>
          <p:spPr bwMode="auto">
            <a:xfrm rot="-7200000">
              <a:off x="1649" y="2171"/>
              <a:ext cx="3168" cy="938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99" name="Rectangle 35"/>
            <p:cNvSpPr>
              <a:spLocks noChangeArrowheads="1"/>
            </p:cNvSpPr>
            <p:nvPr/>
          </p:nvSpPr>
          <p:spPr bwMode="auto">
            <a:xfrm>
              <a:off x="2920" y="2496"/>
              <a:ext cx="712" cy="250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kumimoji="1" lang="en-US" sz="20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Network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7" grpId="0" build="p" autoUpdateAnimBg="0" advAuto="100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35" name="Rectangle 27"/>
          <p:cNvSpPr>
            <a:spLocks noChangeArrowheads="1"/>
          </p:cNvSpPr>
          <p:nvPr/>
        </p:nvSpPr>
        <p:spPr bwMode="auto">
          <a:xfrm>
            <a:off x="512763" y="1547813"/>
            <a:ext cx="751840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u="sng" dirty="0">
                <a:solidFill>
                  <a:srgbClr val="000000"/>
                </a:solidFill>
                <a:latin typeface="Times New Roman" pitchFamily="18" charset="0"/>
              </a:rPr>
              <a:t>Fast, reliable 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Windows operating system</a:t>
            </a:r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Stand-Alone Operating Systems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7366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</a:t>
            </a:r>
            <a:r>
              <a:rPr lang="en-US" smtClean="0">
                <a:solidFill>
                  <a:srgbClr val="D94439"/>
                </a:solidFill>
              </a:rPr>
              <a:t>Windows XP</a:t>
            </a:r>
            <a:r>
              <a:rPr lang="en-US" smtClean="0"/>
              <a:t>?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5849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0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35846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417 - 418 Fig. 8-24</a:t>
            </a:r>
          </a:p>
        </p:txBody>
      </p:sp>
      <p:sp>
        <p:nvSpPr>
          <p:cNvPr id="68636" name="Rectangle 28"/>
          <p:cNvSpPr>
            <a:spLocks noChangeArrowheads="1"/>
          </p:cNvSpPr>
          <p:nvPr/>
        </p:nvSpPr>
        <p:spPr bwMode="auto">
          <a:xfrm>
            <a:off x="520700" y="2078038"/>
            <a:ext cx="3628219" cy="235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Available in </a:t>
            </a:r>
            <a:r>
              <a:rPr kumimoji="1" lang="en-US" sz="2600" b="1" u="sng" dirty="0">
                <a:solidFill>
                  <a:srgbClr val="000000"/>
                </a:solidFill>
                <a:latin typeface="Times New Roman" pitchFamily="18" charset="0"/>
              </a:rPr>
              <a:t>five editions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: </a:t>
            </a:r>
            <a:b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Home Edition, Professional Edition, </a:t>
            </a:r>
            <a:b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Tablet PC Edition,</a:t>
            </a:r>
            <a:b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u="sng" dirty="0">
                <a:solidFill>
                  <a:srgbClr val="000000"/>
                </a:solidFill>
                <a:latin typeface="Times New Roman" pitchFamily="18" charset="0"/>
              </a:rPr>
              <a:t>Media Center 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Edition,</a:t>
            </a:r>
            <a:b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and 64-bit Edition</a:t>
            </a:r>
          </a:p>
        </p:txBody>
      </p:sp>
      <p:pic>
        <p:nvPicPr>
          <p:cNvPr id="11" name="Picture 10" descr="CFig8-24.gif"/>
          <p:cNvPicPr>
            <a:picLocks noChangeAspect="1"/>
          </p:cNvPicPr>
          <p:nvPr/>
        </p:nvPicPr>
        <p:blipFill>
          <a:blip r:embed="rId2"/>
          <a:srcRect l="1484" t="1430" r="1778"/>
          <a:stretch>
            <a:fillRect/>
          </a:stretch>
        </p:blipFill>
        <p:spPr>
          <a:xfrm>
            <a:off x="4153362" y="2169994"/>
            <a:ext cx="4799569" cy="3691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8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8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35" grpId="0" build="p" bldLvl="4" autoUpdateAnimBg="0" advAuto="3000"/>
      <p:bldP spid="68611" grpId="0" build="p" bldLvl="4" autoUpdateAnimBg="0" advAuto="1000"/>
      <p:bldP spid="68636" grpId="0" build="p" bldLvl="4" autoUpdateAnimBg="0" advAuto="400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ChangeArrowheads="1"/>
          </p:cNvSpPr>
          <p:nvPr/>
        </p:nvSpPr>
        <p:spPr bwMode="auto">
          <a:xfrm>
            <a:off x="512763" y="1547813"/>
            <a:ext cx="75184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Successor to Windows XP, containing a new interface and new / enhanced features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Stand-Alone Operating Systems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14438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7366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</a:t>
            </a:r>
            <a:r>
              <a:rPr lang="en-US" smtClean="0">
                <a:solidFill>
                  <a:srgbClr val="D94439"/>
                </a:solidFill>
              </a:rPr>
              <a:t>Windows Vista</a:t>
            </a:r>
            <a:r>
              <a:rPr lang="en-US" smtClean="0"/>
              <a:t>?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6873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4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36870" name="Text Box 8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418 - 419 Fig. 8-25</a:t>
            </a:r>
          </a:p>
        </p:txBody>
      </p:sp>
      <p:sp>
        <p:nvSpPr>
          <p:cNvPr id="144393" name="Rectangle 9"/>
          <p:cNvSpPr>
            <a:spLocks noChangeArrowheads="1"/>
          </p:cNvSpPr>
          <p:nvPr/>
        </p:nvSpPr>
        <p:spPr bwMode="auto">
          <a:xfrm>
            <a:off x="520700" y="2470150"/>
            <a:ext cx="4052888" cy="235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Available in several editions, grouped into </a:t>
            </a:r>
            <a:r>
              <a:rPr kumimoji="1" lang="en-US" sz="2600" b="1" u="sng" dirty="0">
                <a:solidFill>
                  <a:srgbClr val="000000"/>
                </a:solidFill>
                <a:latin typeface="Times New Roman" pitchFamily="18" charset="0"/>
              </a:rPr>
              <a:t>Home and Business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 categories</a:t>
            </a:r>
          </a:p>
        </p:txBody>
      </p:sp>
      <p:pic>
        <p:nvPicPr>
          <p:cNvPr id="11" name="Picture 10" descr="CFig8-25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017" y="2511187"/>
            <a:ext cx="4472323" cy="3367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4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4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4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6" grpId="0" build="p" bldLvl="4" autoUpdateAnimBg="0" advAuto="3000"/>
      <p:bldP spid="144388" grpId="0" build="p" bldLvl="4" autoUpdateAnimBg="0" advAuto="1000"/>
      <p:bldP spid="144393" grpId="0" build="p" bldLvl="4" autoUpdateAnimBg="0" advAuto="400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2027238" y="1746250"/>
            <a:ext cx="4851400" cy="2938463"/>
            <a:chOff x="1277" y="1100"/>
            <a:chExt cx="3056" cy="1851"/>
          </a:xfrm>
        </p:grpSpPr>
        <p:sp>
          <p:nvSpPr>
            <p:cNvPr id="37897" name="Rectangle 9"/>
            <p:cNvSpPr>
              <a:spLocks noChangeArrowheads="1"/>
            </p:cNvSpPr>
            <p:nvPr/>
          </p:nvSpPr>
          <p:spPr bwMode="auto">
            <a:xfrm>
              <a:off x="1277" y="1100"/>
              <a:ext cx="3056" cy="1851"/>
            </a:xfrm>
            <a:prstGeom prst="rect">
              <a:avLst/>
            </a:prstGeom>
            <a:gradFill rotWithShape="0">
              <a:gsLst>
                <a:gs pos="0">
                  <a:srgbClr val="0099CC"/>
                </a:gs>
                <a:gs pos="100000">
                  <a:srgbClr val="C0C0C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98" name="Text Box 10"/>
            <p:cNvSpPr txBox="1">
              <a:spLocks noChangeArrowheads="1"/>
            </p:cNvSpPr>
            <p:nvPr/>
          </p:nvSpPr>
          <p:spPr bwMode="auto">
            <a:xfrm>
              <a:off x="1350" y="1179"/>
              <a:ext cx="19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tabLst>
                  <a:tab pos="292100" algn="l"/>
                  <a:tab pos="520700" algn="l"/>
                  <a:tab pos="685800" algn="l"/>
                  <a:tab pos="2684463" algn="l"/>
                </a:tabLst>
              </a:pPr>
              <a:r>
                <a:rPr lang="en-US" sz="1800" b="1">
                  <a:solidFill>
                    <a:schemeClr val="bg2"/>
                  </a:solidFill>
                </a:rPr>
                <a:t>	Windows Vista Features</a:t>
              </a:r>
            </a:p>
          </p:txBody>
        </p:sp>
        <p:sp>
          <p:nvSpPr>
            <p:cNvPr id="37899" name="Line 11"/>
            <p:cNvSpPr>
              <a:spLocks noChangeShapeType="1"/>
            </p:cNvSpPr>
            <p:nvPr/>
          </p:nvSpPr>
          <p:spPr bwMode="auto">
            <a:xfrm>
              <a:off x="1277" y="1457"/>
              <a:ext cx="3056" cy="0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miter lim="800000"/>
              <a:headEnd type="none" w="sm" len="med"/>
              <a:tailEnd type="none" w="sm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00" name="Text Box 12"/>
            <p:cNvSpPr txBox="1">
              <a:spLocks noChangeArrowheads="1"/>
            </p:cNvSpPr>
            <p:nvPr/>
          </p:nvSpPr>
          <p:spPr bwMode="auto">
            <a:xfrm>
              <a:off x="1540" y="1451"/>
              <a:ext cx="2655" cy="1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60000"/>
                </a:lnSpc>
                <a:tabLst>
                  <a:tab pos="3259138" algn="l"/>
                </a:tabLst>
              </a:pPr>
              <a:r>
                <a:rPr lang="en-US" sz="1800" dirty="0">
                  <a:solidFill>
                    <a:schemeClr val="bg2"/>
                  </a:solidFill>
                </a:rPr>
                <a:t>Reliability and </a:t>
              </a:r>
              <a:r>
                <a:rPr lang="en-US" sz="1800" u="sng" dirty="0">
                  <a:solidFill>
                    <a:schemeClr val="bg2"/>
                  </a:solidFill>
                </a:rPr>
                <a:t>Performance</a:t>
              </a:r>
            </a:p>
            <a:p>
              <a:pPr>
                <a:lnSpc>
                  <a:spcPct val="160000"/>
                </a:lnSpc>
                <a:tabLst>
                  <a:tab pos="3259138" algn="l"/>
                </a:tabLst>
              </a:pPr>
              <a:r>
                <a:rPr lang="en-US" sz="1800" u="sng" dirty="0">
                  <a:solidFill>
                    <a:schemeClr val="bg2"/>
                  </a:solidFill>
                </a:rPr>
                <a:t>Security</a:t>
              </a:r>
            </a:p>
            <a:p>
              <a:pPr>
                <a:lnSpc>
                  <a:spcPct val="160000"/>
                </a:lnSpc>
                <a:tabLst>
                  <a:tab pos="3259138" algn="l"/>
                </a:tabLst>
              </a:pPr>
              <a:r>
                <a:rPr lang="en-US" sz="1800" dirty="0">
                  <a:solidFill>
                    <a:schemeClr val="bg2"/>
                  </a:solidFill>
                </a:rPr>
                <a:t>Information Management</a:t>
              </a:r>
            </a:p>
            <a:p>
              <a:pPr>
                <a:lnSpc>
                  <a:spcPct val="160000"/>
                </a:lnSpc>
                <a:tabLst>
                  <a:tab pos="3259138" algn="l"/>
                </a:tabLst>
              </a:pPr>
              <a:r>
                <a:rPr lang="en-US" sz="1800" u="sng" dirty="0">
                  <a:solidFill>
                    <a:schemeClr val="bg2"/>
                  </a:solidFill>
                </a:rPr>
                <a:t>Appearance and Navigation</a:t>
              </a:r>
            </a:p>
            <a:p>
              <a:pPr>
                <a:lnSpc>
                  <a:spcPct val="160000"/>
                </a:lnSpc>
                <a:tabLst>
                  <a:tab pos="3259138" algn="l"/>
                </a:tabLst>
              </a:pPr>
              <a:r>
                <a:rPr lang="en-US" sz="1800" u="sng" dirty="0">
                  <a:solidFill>
                    <a:schemeClr val="bg2"/>
                  </a:solidFill>
                </a:rPr>
                <a:t>Communications</a:t>
              </a:r>
              <a:r>
                <a:rPr lang="en-US" sz="1800" dirty="0">
                  <a:solidFill>
                    <a:schemeClr val="bg2"/>
                  </a:solidFill>
                </a:rPr>
                <a:t> and the Internet</a:t>
              </a:r>
            </a:p>
          </p:txBody>
        </p:sp>
      </p:grp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Stand-Alone Operating Systems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dirty="0" smtClean="0"/>
              <a:t>What are some features of Windows Vista?</a:t>
            </a:r>
          </a:p>
        </p:txBody>
      </p: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7895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96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37894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59182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419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0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59" grpId="0" build="p" autoUpdateAnimBg="0" advAuto="100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Stand-Alone Operating Systems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How do Windows</a:t>
            </a:r>
            <a:br>
              <a:rPr lang="en-US" smtClean="0"/>
            </a:br>
            <a:r>
              <a:rPr lang="en-US" smtClean="0"/>
              <a:t>versions compare?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4827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28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34821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46228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417 Fig. 8-23</a:t>
            </a:r>
          </a:p>
        </p:txBody>
      </p:sp>
      <p:grpSp>
        <p:nvGrpSpPr>
          <p:cNvPr id="3" name="Group 39"/>
          <p:cNvGrpSpPr>
            <a:grpSpLocks/>
          </p:cNvGrpSpPr>
          <p:nvPr/>
        </p:nvGrpSpPr>
        <p:grpSpPr bwMode="auto">
          <a:xfrm>
            <a:off x="4103688" y="992188"/>
            <a:ext cx="4860925" cy="5075237"/>
            <a:chOff x="1277" y="1037"/>
            <a:chExt cx="3062" cy="3197"/>
          </a:xfrm>
        </p:grpSpPr>
        <p:sp>
          <p:nvSpPr>
            <p:cNvPr id="34823" name="Rectangle 36"/>
            <p:cNvSpPr>
              <a:spLocks noChangeArrowheads="1"/>
            </p:cNvSpPr>
            <p:nvPr/>
          </p:nvSpPr>
          <p:spPr bwMode="auto">
            <a:xfrm>
              <a:off x="1277" y="1037"/>
              <a:ext cx="3056" cy="3151"/>
            </a:xfrm>
            <a:prstGeom prst="rect">
              <a:avLst/>
            </a:prstGeom>
            <a:gradFill rotWithShape="0">
              <a:gsLst>
                <a:gs pos="0">
                  <a:srgbClr val="0099CC"/>
                </a:gs>
                <a:gs pos="100000">
                  <a:srgbClr val="C0C0C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24" name="Text Box 11"/>
            <p:cNvSpPr txBox="1">
              <a:spLocks noChangeArrowheads="1"/>
            </p:cNvSpPr>
            <p:nvPr/>
          </p:nvSpPr>
          <p:spPr bwMode="auto">
            <a:xfrm>
              <a:off x="1356" y="1120"/>
              <a:ext cx="28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tabLst>
                  <a:tab pos="292100" algn="l"/>
                  <a:tab pos="520700" algn="l"/>
                  <a:tab pos="685800" algn="l"/>
                  <a:tab pos="2684463" algn="l"/>
                </a:tabLst>
              </a:pPr>
              <a:r>
                <a:rPr lang="en-US" sz="1800" b="1">
                  <a:solidFill>
                    <a:schemeClr val="bg2"/>
                  </a:solidFill>
                </a:rPr>
                <a:t>	Windows Version	Year Released</a:t>
              </a:r>
            </a:p>
          </p:txBody>
        </p:sp>
        <p:sp>
          <p:nvSpPr>
            <p:cNvPr id="34825" name="Line 13"/>
            <p:cNvSpPr>
              <a:spLocks noChangeShapeType="1"/>
            </p:cNvSpPr>
            <p:nvPr/>
          </p:nvSpPr>
          <p:spPr bwMode="auto">
            <a:xfrm>
              <a:off x="1283" y="1412"/>
              <a:ext cx="3056" cy="0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miter lim="800000"/>
              <a:headEnd type="none" w="sm" len="med"/>
              <a:tailEnd type="none" w="sm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826" name="Text Box 12"/>
            <p:cNvSpPr txBox="1">
              <a:spLocks noChangeArrowheads="1"/>
            </p:cNvSpPr>
            <p:nvPr/>
          </p:nvSpPr>
          <p:spPr bwMode="auto">
            <a:xfrm>
              <a:off x="1546" y="1406"/>
              <a:ext cx="2655" cy="28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60000"/>
                </a:lnSpc>
                <a:tabLst>
                  <a:tab pos="3259138" algn="l"/>
                </a:tabLst>
              </a:pPr>
              <a:r>
                <a:rPr lang="en-US" sz="1800" b="1">
                  <a:solidFill>
                    <a:schemeClr val="bg2"/>
                  </a:solidFill>
                </a:rPr>
                <a:t>Windows 3.x</a:t>
              </a:r>
              <a:r>
                <a:rPr lang="en-US" sz="1800">
                  <a:solidFill>
                    <a:schemeClr val="bg2"/>
                  </a:solidFill>
                </a:rPr>
                <a:t>	1990</a:t>
              </a:r>
            </a:p>
            <a:p>
              <a:pPr>
                <a:lnSpc>
                  <a:spcPct val="160000"/>
                </a:lnSpc>
                <a:tabLst>
                  <a:tab pos="3259138" algn="l"/>
                </a:tabLst>
              </a:pPr>
              <a:r>
                <a:rPr lang="en-US" sz="1800" b="1">
                  <a:solidFill>
                    <a:schemeClr val="bg2"/>
                  </a:solidFill>
                </a:rPr>
                <a:t>Windows NT 3.1</a:t>
              </a:r>
              <a:r>
                <a:rPr lang="en-US" sz="1800">
                  <a:solidFill>
                    <a:schemeClr val="bg2"/>
                  </a:solidFill>
                </a:rPr>
                <a:t>	1993</a:t>
              </a:r>
            </a:p>
            <a:p>
              <a:pPr>
                <a:lnSpc>
                  <a:spcPct val="160000"/>
                </a:lnSpc>
                <a:tabLst>
                  <a:tab pos="3259138" algn="l"/>
                </a:tabLst>
              </a:pPr>
              <a:r>
                <a:rPr lang="en-US" sz="1800" b="1">
                  <a:solidFill>
                    <a:schemeClr val="bg2"/>
                  </a:solidFill>
                </a:rPr>
                <a:t>Windows 95</a:t>
              </a:r>
              <a:r>
                <a:rPr lang="en-US" sz="1800">
                  <a:solidFill>
                    <a:schemeClr val="bg2"/>
                  </a:solidFill>
                </a:rPr>
                <a:t>	1995</a:t>
              </a:r>
            </a:p>
            <a:p>
              <a:pPr>
                <a:lnSpc>
                  <a:spcPct val="160000"/>
                </a:lnSpc>
                <a:tabLst>
                  <a:tab pos="3259138" algn="l"/>
                </a:tabLst>
              </a:pPr>
              <a:r>
                <a:rPr lang="en-US" sz="1800" b="1">
                  <a:solidFill>
                    <a:schemeClr val="bg2"/>
                  </a:solidFill>
                </a:rPr>
                <a:t>Windows NT Workstation 4.0</a:t>
              </a:r>
              <a:r>
                <a:rPr lang="en-US" sz="1800">
                  <a:solidFill>
                    <a:schemeClr val="bg2"/>
                  </a:solidFill>
                </a:rPr>
                <a:t>	1996</a:t>
              </a:r>
            </a:p>
            <a:p>
              <a:pPr>
                <a:lnSpc>
                  <a:spcPct val="160000"/>
                </a:lnSpc>
                <a:tabLst>
                  <a:tab pos="3259138" algn="l"/>
                </a:tabLst>
              </a:pPr>
              <a:r>
                <a:rPr lang="en-US" sz="1800" b="1">
                  <a:solidFill>
                    <a:schemeClr val="bg2"/>
                  </a:solidFill>
                </a:rPr>
                <a:t>Windows 98</a:t>
              </a:r>
              <a:r>
                <a:rPr lang="en-US" sz="1800">
                  <a:solidFill>
                    <a:schemeClr val="bg2"/>
                  </a:solidFill>
                </a:rPr>
                <a:t>	1998</a:t>
              </a:r>
            </a:p>
            <a:p>
              <a:pPr>
                <a:lnSpc>
                  <a:spcPct val="160000"/>
                </a:lnSpc>
                <a:tabLst>
                  <a:tab pos="3259138" algn="l"/>
                </a:tabLst>
              </a:pPr>
              <a:r>
                <a:rPr lang="en-US" sz="1800" b="1">
                  <a:solidFill>
                    <a:schemeClr val="bg2"/>
                  </a:solidFill>
                </a:rPr>
                <a:t>Windows Millennium Edition</a:t>
              </a:r>
              <a:r>
                <a:rPr lang="en-US" sz="1800">
                  <a:solidFill>
                    <a:schemeClr val="bg2"/>
                  </a:solidFill>
                </a:rPr>
                <a:t> 	2000</a:t>
              </a:r>
            </a:p>
            <a:p>
              <a:pPr>
                <a:lnSpc>
                  <a:spcPct val="160000"/>
                </a:lnSpc>
                <a:tabLst>
                  <a:tab pos="3259138" algn="l"/>
                </a:tabLst>
              </a:pPr>
              <a:r>
                <a:rPr lang="en-US" sz="1800" b="1">
                  <a:solidFill>
                    <a:schemeClr val="bg2"/>
                  </a:solidFill>
                </a:rPr>
                <a:t>Windows 2000 Professional</a:t>
              </a:r>
              <a:r>
                <a:rPr lang="en-US" sz="1800">
                  <a:solidFill>
                    <a:schemeClr val="bg2"/>
                  </a:solidFill>
                </a:rPr>
                <a:t>	2000</a:t>
              </a:r>
            </a:p>
            <a:p>
              <a:pPr>
                <a:lnSpc>
                  <a:spcPct val="160000"/>
                </a:lnSpc>
                <a:tabLst>
                  <a:tab pos="3259138" algn="l"/>
                </a:tabLst>
              </a:pPr>
              <a:r>
                <a:rPr lang="en-US" sz="1800" b="1">
                  <a:solidFill>
                    <a:schemeClr val="bg2"/>
                  </a:solidFill>
                </a:rPr>
                <a:t>Windows XP</a:t>
              </a:r>
              <a:r>
                <a:rPr lang="en-US" sz="1800">
                  <a:solidFill>
                    <a:schemeClr val="bg2"/>
                  </a:solidFill>
                </a:rPr>
                <a:t>	2001</a:t>
              </a:r>
            </a:p>
            <a:p>
              <a:pPr>
                <a:lnSpc>
                  <a:spcPct val="160000"/>
                </a:lnSpc>
                <a:tabLst>
                  <a:tab pos="3259138" algn="l"/>
                </a:tabLst>
              </a:pPr>
              <a:r>
                <a:rPr lang="en-US" sz="1800" b="1">
                  <a:solidFill>
                    <a:schemeClr val="bg2"/>
                  </a:solidFill>
                </a:rPr>
                <a:t>Windows XP SP2	</a:t>
              </a:r>
              <a:r>
                <a:rPr lang="en-US" sz="1800">
                  <a:solidFill>
                    <a:schemeClr val="bg2"/>
                  </a:solidFill>
                </a:rPr>
                <a:t>2004</a:t>
              </a:r>
            </a:p>
            <a:p>
              <a:pPr>
                <a:lnSpc>
                  <a:spcPct val="160000"/>
                </a:lnSpc>
                <a:tabLst>
                  <a:tab pos="3259138" algn="l"/>
                </a:tabLst>
              </a:pPr>
              <a:r>
                <a:rPr lang="en-US" sz="1800" b="1">
                  <a:solidFill>
                    <a:schemeClr val="bg2"/>
                  </a:solidFill>
                </a:rPr>
                <a:t>Windows Vista	</a:t>
              </a:r>
              <a:r>
                <a:rPr lang="en-US" sz="1800">
                  <a:solidFill>
                    <a:schemeClr val="bg2"/>
                  </a:solidFill>
                </a:rPr>
                <a:t>2006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3" grpId="0" build="p" autoUpdateAnimBg="0" advAuto="100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Operating Systems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14336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361363" cy="6238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are the functions of an </a:t>
            </a:r>
            <a:r>
              <a:rPr lang="en-US" smtClean="0">
                <a:solidFill>
                  <a:srgbClr val="D94439"/>
                </a:solidFill>
              </a:rPr>
              <a:t>operating system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6181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2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6150" name="Text Box 8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398 - 399 Fig. 8-1</a:t>
            </a:r>
          </a:p>
        </p:txBody>
      </p:sp>
      <p:pic>
        <p:nvPicPr>
          <p:cNvPr id="41" name="Picture 40" descr="CFig8-01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37" y="1856096"/>
            <a:ext cx="8362841" cy="3650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64" grpId="0" build="p" autoUpdateAnimBg="0" advAuto="100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Stand-Alone Operating Systems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6994525" cy="276383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</a:t>
            </a:r>
            <a:r>
              <a:rPr lang="en-US" smtClean="0">
                <a:solidFill>
                  <a:srgbClr val="D94439"/>
                </a:solidFill>
              </a:rPr>
              <a:t>Mac OS X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9947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48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39941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420 Fig. 8-28</a:t>
            </a:r>
          </a:p>
        </p:txBody>
      </p:sp>
      <p:sp>
        <p:nvSpPr>
          <p:cNvPr id="72730" name="Rectangle 26"/>
          <p:cNvSpPr>
            <a:spLocks noChangeArrowheads="1"/>
          </p:cNvSpPr>
          <p:nvPr/>
        </p:nvSpPr>
        <p:spPr bwMode="auto">
          <a:xfrm>
            <a:off x="304800" y="1524000"/>
            <a:ext cx="6994525" cy="276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Available only for computers manufactured by Apple</a:t>
            </a:r>
            <a:endParaRPr kumimoji="1" lang="en-US" sz="2600" b="1" dirty="0">
              <a:solidFill>
                <a:srgbClr val="000000"/>
              </a:solidFill>
              <a:latin typeface="Arial Unicode MS" pitchFamily="34" charset="-128"/>
            </a:endParaRP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Macintosh operating </a:t>
            </a:r>
            <a:b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system has been </a:t>
            </a:r>
            <a:b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model for </a:t>
            </a:r>
            <a:r>
              <a:rPr kumimoji="1" lang="en-US" sz="2600" b="1" u="sng" dirty="0">
                <a:solidFill>
                  <a:srgbClr val="000000"/>
                </a:solidFill>
                <a:latin typeface="Times New Roman" pitchFamily="18" charset="0"/>
              </a:rPr>
              <a:t>most GUIs</a:t>
            </a:r>
          </a:p>
        </p:txBody>
      </p:sp>
      <p:grpSp>
        <p:nvGrpSpPr>
          <p:cNvPr id="3" name="Group 60"/>
          <p:cNvGrpSpPr>
            <a:grpSpLocks/>
          </p:cNvGrpSpPr>
          <p:nvPr/>
        </p:nvGrpSpPr>
        <p:grpSpPr bwMode="auto">
          <a:xfrm>
            <a:off x="0" y="4648200"/>
            <a:ext cx="1981200" cy="1295400"/>
            <a:chOff x="0" y="3024"/>
            <a:chExt cx="1248" cy="816"/>
          </a:xfrm>
        </p:grpSpPr>
        <p:sp>
          <p:nvSpPr>
            <p:cNvPr id="39945" name="Rectangle 61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Link, click Chapter 8, Click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Web Link from left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navigation, then click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Mac OS X below Chapter 8</a:t>
              </a:r>
            </a:p>
          </p:txBody>
        </p:sp>
        <p:sp>
          <p:nvSpPr>
            <p:cNvPr id="39946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3" name="Picture 12" descr="CFig8-28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623" y="2374710"/>
            <a:ext cx="4795126" cy="3006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2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27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7" grpId="0" build="p" bldLvl="4" autoUpdateAnimBg="0" advAuto="1000"/>
      <p:bldP spid="72730" grpId="0" build="p" bldLvl="4" autoUpdateAnimBg="0" advAuto="200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Stand-Alone Operating Systems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7467600" cy="8016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</a:t>
            </a:r>
            <a:r>
              <a:rPr lang="en-US" smtClean="0">
                <a:solidFill>
                  <a:srgbClr val="D94439"/>
                </a:solidFill>
              </a:rPr>
              <a:t>UNIX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0968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69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40965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420 Fig. 8-29</a:t>
            </a:r>
          </a:p>
        </p:txBody>
      </p:sp>
      <p:sp>
        <p:nvSpPr>
          <p:cNvPr id="76826" name="Rectangle 26"/>
          <p:cNvSpPr>
            <a:spLocks noChangeArrowheads="1"/>
          </p:cNvSpPr>
          <p:nvPr/>
        </p:nvSpPr>
        <p:spPr bwMode="auto">
          <a:xfrm>
            <a:off x="304800" y="1536700"/>
            <a:ext cx="7467600" cy="3436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Used by power users because of its </a:t>
            </a:r>
            <a:r>
              <a:rPr kumimoji="1" lang="en-US" sz="2600" b="1" u="sng" dirty="0">
                <a:solidFill>
                  <a:srgbClr val="000000"/>
                </a:solidFill>
                <a:latin typeface="Times New Roman" pitchFamily="18" charset="0"/>
              </a:rPr>
              <a:t>flexibility and power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Most versions </a:t>
            </a:r>
            <a:b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offer GUI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Available for</a:t>
            </a:r>
            <a:b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computers of </a:t>
            </a:r>
            <a:r>
              <a:rPr kumimoji="1" lang="en-US" sz="2600" b="1" u="sng" dirty="0">
                <a:solidFill>
                  <a:srgbClr val="000000"/>
                </a:solidFill>
                <a:latin typeface="Times New Roman" pitchFamily="18" charset="0"/>
              </a:rPr>
              <a:t>all</a:t>
            </a:r>
            <a:br>
              <a:rPr kumimoji="1" lang="en-US" sz="2600" b="1" u="sng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u="sng" dirty="0">
                <a:solidFill>
                  <a:srgbClr val="000000"/>
                </a:solidFill>
                <a:latin typeface="Times New Roman" pitchFamily="18" charset="0"/>
              </a:rPr>
              <a:t>sizes</a:t>
            </a:r>
          </a:p>
        </p:txBody>
      </p:sp>
      <p:pic>
        <p:nvPicPr>
          <p:cNvPr id="10" name="Picture 9" descr="CFig8-29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770" y="2101755"/>
            <a:ext cx="4887672" cy="3675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68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68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68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0"/>
                            </p:stCondLst>
                            <p:childTnLst>
                              <p:par>
                                <p:cTn id="21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3" grpId="0" build="p" bldLvl="4" autoUpdateAnimBg="0" advAuto="1000"/>
      <p:bldP spid="76826" grpId="0" build="p" bldLvl="4" autoUpdateAnimBg="0" advAuto="400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Stand-Alone Operating Systems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6807200" cy="65563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</a:t>
            </a:r>
            <a:r>
              <a:rPr lang="en-US" smtClean="0">
                <a:solidFill>
                  <a:srgbClr val="D94439"/>
                </a:solidFill>
              </a:rPr>
              <a:t>Linux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1994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5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41989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38608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421 - 422 Fig. 8-30</a:t>
            </a:r>
          </a:p>
        </p:txBody>
      </p:sp>
      <p:sp>
        <p:nvSpPr>
          <p:cNvPr id="78860" name="Rectangle 12"/>
          <p:cNvSpPr>
            <a:spLocks noChangeArrowheads="1"/>
          </p:cNvSpPr>
          <p:nvPr/>
        </p:nvSpPr>
        <p:spPr bwMode="auto">
          <a:xfrm>
            <a:off x="317500" y="1535113"/>
            <a:ext cx="6807200" cy="3640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Popular, free, multitasking </a:t>
            </a:r>
            <a:r>
              <a:rPr kumimoji="1" lang="en-US" sz="2600" b="1" u="sng" dirty="0">
                <a:solidFill>
                  <a:srgbClr val="000000"/>
                </a:solidFill>
                <a:latin typeface="Times New Roman" pitchFamily="18" charset="0"/>
              </a:rPr>
              <a:t>UNIX-type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 operating system</a:t>
            </a:r>
            <a:endParaRPr kumimoji="1" lang="en-US" sz="2600" b="1" dirty="0">
              <a:solidFill>
                <a:srgbClr val="000000"/>
              </a:solidFill>
              <a:latin typeface="Arial Unicode MS" pitchFamily="34" charset="-128"/>
            </a:endParaRP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chemeClr val="bg2"/>
                </a:solidFill>
                <a:latin typeface="Times New Roman" pitchFamily="18" charset="0"/>
              </a:rPr>
              <a:t>Open-source software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—</a:t>
            </a:r>
            <a:b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code is available to </a:t>
            </a:r>
            <a:b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public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Both a </a:t>
            </a:r>
            <a:r>
              <a:rPr kumimoji="1" lang="en-US" sz="2600" b="1" u="sng" dirty="0">
                <a:solidFill>
                  <a:srgbClr val="000000"/>
                </a:solidFill>
                <a:latin typeface="Times New Roman" pitchFamily="18" charset="0"/>
              </a:rPr>
              <a:t>stand-alone </a:t>
            </a:r>
            <a:br>
              <a:rPr kumimoji="1" lang="en-US" sz="2600" b="1" u="sng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u="sng" dirty="0">
                <a:solidFill>
                  <a:srgbClr val="000000"/>
                </a:solidFill>
                <a:latin typeface="Times New Roman" pitchFamily="18" charset="0"/>
              </a:rPr>
              <a:t>and a network 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/>
            </a:r>
            <a:b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operating system</a:t>
            </a:r>
          </a:p>
        </p:txBody>
      </p:sp>
      <p:sp>
        <p:nvSpPr>
          <p:cNvPr id="41992" name="Rectangle 46"/>
          <p:cNvSpPr>
            <a:spLocks noChangeArrowheads="1"/>
          </p:cNvSpPr>
          <p:nvPr/>
        </p:nvSpPr>
        <p:spPr bwMode="auto">
          <a:xfrm>
            <a:off x="0" y="5334000"/>
            <a:ext cx="1981200" cy="609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>
              <a:lnSpc>
                <a:spcPct val="90000"/>
              </a:lnSpc>
              <a:buClr>
                <a:schemeClr val="accent1"/>
              </a:buClr>
              <a:buSzPct val="75000"/>
              <a:buFont typeface="Wingdings" pitchFamily="2" charset="2"/>
              <a:buNone/>
            </a:pPr>
            <a:r>
              <a:rPr kumimoji="1" lang="en-US" sz="1200">
                <a:solidFill>
                  <a:schemeClr val="bg2"/>
                </a:solidFill>
                <a:latin typeface="Arial Narrow" pitchFamily="34" charset="0"/>
              </a:rPr>
              <a:t>Click to view Web </a:t>
            </a:r>
            <a:br>
              <a:rPr kumimoji="1" lang="en-US" sz="1200">
                <a:solidFill>
                  <a:schemeClr val="bg2"/>
                </a:solidFill>
                <a:latin typeface="Arial Narrow" pitchFamily="34" charset="0"/>
              </a:rPr>
            </a:br>
            <a:r>
              <a:rPr kumimoji="1" lang="en-US" sz="1200">
                <a:solidFill>
                  <a:schemeClr val="bg2"/>
                </a:solidFill>
                <a:latin typeface="Arial Narrow" pitchFamily="34" charset="0"/>
              </a:rPr>
              <a:t>Link, click Chapter 8, Click </a:t>
            </a:r>
            <a:br>
              <a:rPr kumimoji="1" lang="en-US" sz="1200">
                <a:solidFill>
                  <a:schemeClr val="bg2"/>
                </a:solidFill>
                <a:latin typeface="Arial Narrow" pitchFamily="34" charset="0"/>
              </a:rPr>
            </a:br>
            <a:r>
              <a:rPr kumimoji="1" lang="en-US" sz="1200">
                <a:solidFill>
                  <a:schemeClr val="bg2"/>
                </a:solidFill>
                <a:latin typeface="Arial Narrow" pitchFamily="34" charset="0"/>
              </a:rPr>
              <a:t>Web Link from left </a:t>
            </a:r>
            <a:br>
              <a:rPr kumimoji="1" lang="en-US" sz="1200">
                <a:solidFill>
                  <a:schemeClr val="bg2"/>
                </a:solidFill>
                <a:latin typeface="Arial Narrow" pitchFamily="34" charset="0"/>
              </a:rPr>
            </a:br>
            <a:r>
              <a:rPr kumimoji="1" lang="en-US" sz="1200">
                <a:solidFill>
                  <a:schemeClr val="bg2"/>
                </a:solidFill>
                <a:latin typeface="Arial Narrow" pitchFamily="34" charset="0"/>
              </a:rPr>
              <a:t>navigation, then click </a:t>
            </a:r>
            <a:br>
              <a:rPr kumimoji="1" lang="en-US" sz="1200">
                <a:solidFill>
                  <a:schemeClr val="bg2"/>
                </a:solidFill>
                <a:latin typeface="Arial Narrow" pitchFamily="34" charset="0"/>
              </a:rPr>
            </a:br>
            <a:r>
              <a:rPr kumimoji="1" lang="en-US" sz="1200">
                <a:solidFill>
                  <a:schemeClr val="bg2"/>
                </a:solidFill>
                <a:latin typeface="Arial Narrow" pitchFamily="34" charset="0"/>
              </a:rPr>
              <a:t>Linux below Chapter 8</a:t>
            </a:r>
          </a:p>
        </p:txBody>
      </p:sp>
      <p:sp>
        <p:nvSpPr>
          <p:cNvPr id="41993" name="Webpage">
            <a:hlinkClick r:id="rId2"/>
          </p:cNvPr>
          <p:cNvSpPr>
            <a:spLocks noEditPoints="1" noChangeArrowheads="1"/>
          </p:cNvSpPr>
          <p:nvPr/>
        </p:nvSpPr>
        <p:spPr bwMode="auto">
          <a:xfrm>
            <a:off x="152400" y="4648200"/>
            <a:ext cx="441325" cy="590550"/>
          </a:xfrm>
          <a:custGeom>
            <a:avLst/>
            <a:gdLst>
              <a:gd name="T0" fmla="*/ 44241446 w 21600"/>
              <a:gd name="T1" fmla="*/ 441430607 h 21600"/>
              <a:gd name="T2" fmla="*/ 0 w 21600"/>
              <a:gd name="T3" fmla="*/ 357824505 h 21600"/>
              <a:gd name="T4" fmla="*/ 184233261 w 21600"/>
              <a:gd name="T5" fmla="*/ 0 h 21600"/>
              <a:gd name="T6" fmla="*/ 0 w 21600"/>
              <a:gd name="T7" fmla="*/ 0 h 21600"/>
              <a:gd name="T8" fmla="*/ 92116794 w 21600"/>
              <a:gd name="T9" fmla="*/ 0 h 21600"/>
              <a:gd name="T10" fmla="*/ 184233261 w 21600"/>
              <a:gd name="T11" fmla="*/ 0 h 21600"/>
              <a:gd name="T12" fmla="*/ 184233261 w 21600"/>
              <a:gd name="T13" fmla="*/ 220715303 h 21600"/>
              <a:gd name="T14" fmla="*/ 184233261 w 21600"/>
              <a:gd name="T15" fmla="*/ 441430607 h 21600"/>
              <a:gd name="T16" fmla="*/ 92116794 w 21600"/>
              <a:gd name="T17" fmla="*/ 441430607 h 21600"/>
              <a:gd name="T18" fmla="*/ 0 w 21600"/>
              <a:gd name="T19" fmla="*/ 220715303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1955 w 21600"/>
              <a:gd name="T31" fmla="*/ 12829 h 21600"/>
              <a:gd name="T32" fmla="*/ 19814 w 21600"/>
              <a:gd name="T33" fmla="*/ 20749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9184" y="949"/>
                </a:moveTo>
                <a:lnTo>
                  <a:pt x="9758" y="1309"/>
                </a:lnTo>
                <a:lnTo>
                  <a:pt x="11544" y="1292"/>
                </a:lnTo>
                <a:lnTo>
                  <a:pt x="12437" y="1292"/>
                </a:lnTo>
                <a:lnTo>
                  <a:pt x="13414" y="1161"/>
                </a:lnTo>
                <a:lnTo>
                  <a:pt x="13648" y="1243"/>
                </a:lnTo>
                <a:lnTo>
                  <a:pt x="13542" y="1390"/>
                </a:lnTo>
                <a:lnTo>
                  <a:pt x="13967" y="1849"/>
                </a:lnTo>
                <a:lnTo>
                  <a:pt x="14562" y="2520"/>
                </a:lnTo>
                <a:lnTo>
                  <a:pt x="14669" y="3223"/>
                </a:lnTo>
                <a:lnTo>
                  <a:pt x="14796" y="3518"/>
                </a:lnTo>
                <a:lnTo>
                  <a:pt x="15264" y="3665"/>
                </a:lnTo>
                <a:lnTo>
                  <a:pt x="15753" y="3518"/>
                </a:lnTo>
                <a:lnTo>
                  <a:pt x="15902" y="2978"/>
                </a:lnTo>
                <a:lnTo>
                  <a:pt x="16008" y="2323"/>
                </a:lnTo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 extrusionOk="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  <a:path w="21600" h="21600" extrusionOk="0">
                <a:moveTo>
                  <a:pt x="5591" y="10620"/>
                </a:moveTo>
                <a:lnTo>
                  <a:pt x="6122" y="10996"/>
                </a:lnTo>
                <a:lnTo>
                  <a:pt x="6696" y="11340"/>
                </a:lnTo>
                <a:lnTo>
                  <a:pt x="7313" y="11618"/>
                </a:lnTo>
                <a:lnTo>
                  <a:pt x="7972" y="11863"/>
                </a:lnTo>
                <a:lnTo>
                  <a:pt x="8652" y="12060"/>
                </a:lnTo>
                <a:lnTo>
                  <a:pt x="9396" y="12190"/>
                </a:lnTo>
                <a:lnTo>
                  <a:pt x="10119" y="12272"/>
                </a:lnTo>
                <a:lnTo>
                  <a:pt x="10906" y="12305"/>
                </a:lnTo>
                <a:lnTo>
                  <a:pt x="11650" y="12272"/>
                </a:lnTo>
                <a:lnTo>
                  <a:pt x="12373" y="12190"/>
                </a:lnTo>
                <a:lnTo>
                  <a:pt x="13117" y="12060"/>
                </a:lnTo>
                <a:lnTo>
                  <a:pt x="13797" y="11863"/>
                </a:lnTo>
                <a:lnTo>
                  <a:pt x="14456" y="11618"/>
                </a:lnTo>
                <a:lnTo>
                  <a:pt x="15073" y="11340"/>
                </a:lnTo>
                <a:lnTo>
                  <a:pt x="15647" y="11029"/>
                </a:lnTo>
                <a:lnTo>
                  <a:pt x="16178" y="10652"/>
                </a:lnTo>
                <a:lnTo>
                  <a:pt x="16667" y="10243"/>
                </a:lnTo>
                <a:lnTo>
                  <a:pt x="17071" y="9801"/>
                </a:lnTo>
                <a:lnTo>
                  <a:pt x="17475" y="9327"/>
                </a:lnTo>
                <a:lnTo>
                  <a:pt x="17815" y="8820"/>
                </a:lnTo>
                <a:lnTo>
                  <a:pt x="18049" y="8296"/>
                </a:lnTo>
                <a:lnTo>
                  <a:pt x="18262" y="7723"/>
                </a:lnTo>
                <a:lnTo>
                  <a:pt x="18347" y="7134"/>
                </a:lnTo>
                <a:lnTo>
                  <a:pt x="18389" y="6561"/>
                </a:lnTo>
                <a:lnTo>
                  <a:pt x="18347" y="5956"/>
                </a:lnTo>
                <a:lnTo>
                  <a:pt x="18262" y="5400"/>
                </a:lnTo>
                <a:lnTo>
                  <a:pt x="18049" y="4827"/>
                </a:lnTo>
                <a:lnTo>
                  <a:pt x="17815" y="4303"/>
                </a:lnTo>
                <a:lnTo>
                  <a:pt x="17475" y="3796"/>
                </a:lnTo>
                <a:lnTo>
                  <a:pt x="17114" y="3321"/>
                </a:lnTo>
                <a:lnTo>
                  <a:pt x="16710" y="2880"/>
                </a:lnTo>
                <a:lnTo>
                  <a:pt x="16221" y="2470"/>
                </a:lnTo>
                <a:lnTo>
                  <a:pt x="15689" y="2094"/>
                </a:lnTo>
                <a:lnTo>
                  <a:pt x="15115" y="1750"/>
                </a:lnTo>
                <a:lnTo>
                  <a:pt x="14499" y="1472"/>
                </a:lnTo>
                <a:lnTo>
                  <a:pt x="13797" y="1227"/>
                </a:lnTo>
                <a:lnTo>
                  <a:pt x="13117" y="1030"/>
                </a:lnTo>
                <a:lnTo>
                  <a:pt x="12415" y="883"/>
                </a:lnTo>
                <a:lnTo>
                  <a:pt x="11650" y="818"/>
                </a:lnTo>
                <a:lnTo>
                  <a:pt x="10906" y="785"/>
                </a:lnTo>
                <a:lnTo>
                  <a:pt x="10119" y="818"/>
                </a:lnTo>
                <a:lnTo>
                  <a:pt x="9396" y="883"/>
                </a:lnTo>
                <a:lnTo>
                  <a:pt x="8652" y="1030"/>
                </a:lnTo>
                <a:lnTo>
                  <a:pt x="8014" y="1227"/>
                </a:lnTo>
                <a:lnTo>
                  <a:pt x="7355" y="1440"/>
                </a:lnTo>
                <a:lnTo>
                  <a:pt x="6739" y="1750"/>
                </a:lnTo>
                <a:lnTo>
                  <a:pt x="6122" y="2061"/>
                </a:lnTo>
                <a:lnTo>
                  <a:pt x="5591" y="2438"/>
                </a:lnTo>
                <a:lnTo>
                  <a:pt x="5102" y="2847"/>
                </a:lnTo>
                <a:lnTo>
                  <a:pt x="4698" y="3289"/>
                </a:lnTo>
                <a:lnTo>
                  <a:pt x="4294" y="3763"/>
                </a:lnTo>
                <a:lnTo>
                  <a:pt x="3996" y="4270"/>
                </a:lnTo>
                <a:lnTo>
                  <a:pt x="3720" y="4794"/>
                </a:lnTo>
                <a:lnTo>
                  <a:pt x="3550" y="5367"/>
                </a:lnTo>
                <a:lnTo>
                  <a:pt x="3422" y="5956"/>
                </a:lnTo>
                <a:lnTo>
                  <a:pt x="3380" y="6561"/>
                </a:lnTo>
                <a:lnTo>
                  <a:pt x="3422" y="7134"/>
                </a:lnTo>
                <a:lnTo>
                  <a:pt x="3550" y="7690"/>
                </a:lnTo>
                <a:lnTo>
                  <a:pt x="3720" y="8263"/>
                </a:lnTo>
                <a:lnTo>
                  <a:pt x="3954" y="8787"/>
                </a:lnTo>
                <a:lnTo>
                  <a:pt x="4294" y="9294"/>
                </a:lnTo>
                <a:lnTo>
                  <a:pt x="4655" y="9769"/>
                </a:lnTo>
                <a:lnTo>
                  <a:pt x="5102" y="10210"/>
                </a:lnTo>
                <a:lnTo>
                  <a:pt x="5591" y="10620"/>
                </a:lnTo>
                <a:close/>
              </a:path>
              <a:path w="21600" h="21600" extrusionOk="0">
                <a:moveTo>
                  <a:pt x="3401" y="6021"/>
                </a:moveTo>
                <a:lnTo>
                  <a:pt x="4039" y="5530"/>
                </a:lnTo>
                <a:lnTo>
                  <a:pt x="4294" y="4892"/>
                </a:lnTo>
                <a:lnTo>
                  <a:pt x="4677" y="4156"/>
                </a:lnTo>
                <a:lnTo>
                  <a:pt x="5166" y="3763"/>
                </a:lnTo>
                <a:lnTo>
                  <a:pt x="5378" y="3354"/>
                </a:lnTo>
                <a:lnTo>
                  <a:pt x="5293" y="2732"/>
                </a:lnTo>
                <a:moveTo>
                  <a:pt x="3507" y="7380"/>
                </a:moveTo>
                <a:lnTo>
                  <a:pt x="3890" y="7200"/>
                </a:lnTo>
                <a:lnTo>
                  <a:pt x="4103" y="7249"/>
                </a:lnTo>
                <a:lnTo>
                  <a:pt x="4400" y="7527"/>
                </a:lnTo>
                <a:lnTo>
                  <a:pt x="4719" y="7674"/>
                </a:lnTo>
                <a:lnTo>
                  <a:pt x="5293" y="7641"/>
                </a:lnTo>
                <a:lnTo>
                  <a:pt x="5740" y="7543"/>
                </a:lnTo>
                <a:lnTo>
                  <a:pt x="6144" y="7543"/>
                </a:lnTo>
                <a:lnTo>
                  <a:pt x="6526" y="7821"/>
                </a:lnTo>
                <a:lnTo>
                  <a:pt x="6569" y="8312"/>
                </a:lnTo>
                <a:lnTo>
                  <a:pt x="6059" y="8852"/>
                </a:lnTo>
                <a:lnTo>
                  <a:pt x="5803" y="8967"/>
                </a:lnTo>
                <a:lnTo>
                  <a:pt x="5803" y="9147"/>
                </a:lnTo>
                <a:lnTo>
                  <a:pt x="5421" y="9294"/>
                </a:lnTo>
                <a:lnTo>
                  <a:pt x="4868" y="9163"/>
                </a:lnTo>
                <a:lnTo>
                  <a:pt x="4337" y="9049"/>
                </a:lnTo>
                <a:lnTo>
                  <a:pt x="4081" y="9000"/>
                </a:lnTo>
                <a:moveTo>
                  <a:pt x="14988" y="11372"/>
                </a:moveTo>
                <a:lnTo>
                  <a:pt x="15115" y="10865"/>
                </a:lnTo>
                <a:lnTo>
                  <a:pt x="16072" y="10096"/>
                </a:lnTo>
                <a:lnTo>
                  <a:pt x="16455" y="9605"/>
                </a:lnTo>
                <a:lnTo>
                  <a:pt x="16455" y="8329"/>
                </a:lnTo>
                <a:lnTo>
                  <a:pt x="17156" y="7969"/>
                </a:lnTo>
                <a:lnTo>
                  <a:pt x="17879" y="7870"/>
                </a:lnTo>
                <a:lnTo>
                  <a:pt x="18177" y="7821"/>
                </a:lnTo>
                <a:moveTo>
                  <a:pt x="18368" y="6840"/>
                </a:moveTo>
                <a:lnTo>
                  <a:pt x="18049" y="6610"/>
                </a:lnTo>
                <a:lnTo>
                  <a:pt x="17411" y="6512"/>
                </a:lnTo>
                <a:lnTo>
                  <a:pt x="16859" y="6545"/>
                </a:lnTo>
                <a:lnTo>
                  <a:pt x="16603" y="6201"/>
                </a:lnTo>
                <a:lnTo>
                  <a:pt x="16731" y="5874"/>
                </a:lnTo>
                <a:lnTo>
                  <a:pt x="17241" y="5465"/>
                </a:lnTo>
                <a:lnTo>
                  <a:pt x="17858" y="5236"/>
                </a:lnTo>
                <a:lnTo>
                  <a:pt x="18007" y="5089"/>
                </a:lnTo>
                <a:lnTo>
                  <a:pt x="18049" y="4892"/>
                </a:lnTo>
                <a:moveTo>
                  <a:pt x="8100" y="1260"/>
                </a:moveTo>
                <a:cubicBezTo>
                  <a:pt x="8333" y="1276"/>
                  <a:pt x="8206" y="1554"/>
                  <a:pt x="8695" y="1652"/>
                </a:cubicBezTo>
                <a:cubicBezTo>
                  <a:pt x="9184" y="1750"/>
                  <a:pt x="10481" y="1685"/>
                  <a:pt x="10991" y="1881"/>
                </a:cubicBezTo>
                <a:cubicBezTo>
                  <a:pt x="11501" y="2078"/>
                  <a:pt x="11629" y="2503"/>
                  <a:pt x="11799" y="2830"/>
                </a:cubicBezTo>
                <a:cubicBezTo>
                  <a:pt x="11969" y="3158"/>
                  <a:pt x="11905" y="3910"/>
                  <a:pt x="12054" y="3894"/>
                </a:cubicBezTo>
                <a:cubicBezTo>
                  <a:pt x="12203" y="3878"/>
                  <a:pt x="12351" y="2880"/>
                  <a:pt x="12649" y="2683"/>
                </a:cubicBezTo>
                <a:cubicBezTo>
                  <a:pt x="12947" y="2487"/>
                  <a:pt x="13670" y="2536"/>
                  <a:pt x="13840" y="2683"/>
                </a:cubicBezTo>
                <a:cubicBezTo>
                  <a:pt x="14010" y="2830"/>
                  <a:pt x="13733" y="3370"/>
                  <a:pt x="13648" y="3616"/>
                </a:cubicBezTo>
                <a:cubicBezTo>
                  <a:pt x="13563" y="3861"/>
                  <a:pt x="13457" y="4058"/>
                  <a:pt x="13351" y="4156"/>
                </a:cubicBezTo>
                <a:cubicBezTo>
                  <a:pt x="13244" y="4254"/>
                  <a:pt x="13096" y="4221"/>
                  <a:pt x="12947" y="4254"/>
                </a:cubicBezTo>
                <a:cubicBezTo>
                  <a:pt x="12777" y="4303"/>
                  <a:pt x="12585" y="4369"/>
                  <a:pt x="12394" y="4401"/>
                </a:cubicBezTo>
                <a:cubicBezTo>
                  <a:pt x="12139" y="4500"/>
                  <a:pt x="12054" y="4614"/>
                  <a:pt x="11862" y="4647"/>
                </a:cubicBezTo>
                <a:cubicBezTo>
                  <a:pt x="11650" y="4761"/>
                  <a:pt x="11671" y="4680"/>
                  <a:pt x="11437" y="4778"/>
                </a:cubicBezTo>
                <a:cubicBezTo>
                  <a:pt x="11352" y="4827"/>
                  <a:pt x="11225" y="4974"/>
                  <a:pt x="11246" y="5072"/>
                </a:cubicBezTo>
                <a:cubicBezTo>
                  <a:pt x="11225" y="5154"/>
                  <a:pt x="11267" y="5220"/>
                  <a:pt x="11310" y="5269"/>
                </a:cubicBezTo>
                <a:cubicBezTo>
                  <a:pt x="11352" y="5318"/>
                  <a:pt x="11480" y="5383"/>
                  <a:pt x="11565" y="5416"/>
                </a:cubicBezTo>
                <a:cubicBezTo>
                  <a:pt x="11629" y="5400"/>
                  <a:pt x="11820" y="5465"/>
                  <a:pt x="11862" y="5432"/>
                </a:cubicBezTo>
                <a:cubicBezTo>
                  <a:pt x="11905" y="5416"/>
                  <a:pt x="11926" y="5269"/>
                  <a:pt x="11884" y="5236"/>
                </a:cubicBezTo>
                <a:cubicBezTo>
                  <a:pt x="11841" y="5203"/>
                  <a:pt x="11629" y="5269"/>
                  <a:pt x="11565" y="5220"/>
                </a:cubicBezTo>
                <a:cubicBezTo>
                  <a:pt x="11480" y="5187"/>
                  <a:pt x="11459" y="5040"/>
                  <a:pt x="11480" y="4974"/>
                </a:cubicBezTo>
                <a:cubicBezTo>
                  <a:pt x="11501" y="4909"/>
                  <a:pt x="11607" y="4860"/>
                  <a:pt x="11692" y="4843"/>
                </a:cubicBezTo>
                <a:cubicBezTo>
                  <a:pt x="11905" y="4876"/>
                  <a:pt x="11820" y="4876"/>
                  <a:pt x="12054" y="4876"/>
                </a:cubicBezTo>
                <a:cubicBezTo>
                  <a:pt x="12075" y="5040"/>
                  <a:pt x="12096" y="5269"/>
                  <a:pt x="12139" y="5416"/>
                </a:cubicBezTo>
                <a:cubicBezTo>
                  <a:pt x="12160" y="5465"/>
                  <a:pt x="12330" y="5465"/>
                  <a:pt x="12373" y="5416"/>
                </a:cubicBezTo>
                <a:cubicBezTo>
                  <a:pt x="12415" y="5367"/>
                  <a:pt x="12330" y="4974"/>
                  <a:pt x="12394" y="4892"/>
                </a:cubicBezTo>
                <a:cubicBezTo>
                  <a:pt x="12458" y="4810"/>
                  <a:pt x="12692" y="4925"/>
                  <a:pt x="12755" y="4892"/>
                </a:cubicBezTo>
                <a:cubicBezTo>
                  <a:pt x="12798" y="4860"/>
                  <a:pt x="12840" y="4761"/>
                  <a:pt x="12755" y="4729"/>
                </a:cubicBezTo>
                <a:cubicBezTo>
                  <a:pt x="12670" y="4696"/>
                  <a:pt x="12118" y="4745"/>
                  <a:pt x="12203" y="4696"/>
                </a:cubicBezTo>
                <a:cubicBezTo>
                  <a:pt x="12543" y="4549"/>
                  <a:pt x="12819" y="4434"/>
                  <a:pt x="13266" y="4401"/>
                </a:cubicBezTo>
                <a:cubicBezTo>
                  <a:pt x="13436" y="4385"/>
                  <a:pt x="13585" y="4500"/>
                  <a:pt x="13776" y="4532"/>
                </a:cubicBezTo>
                <a:cubicBezTo>
                  <a:pt x="13967" y="4630"/>
                  <a:pt x="13861" y="4843"/>
                  <a:pt x="13712" y="4925"/>
                </a:cubicBezTo>
                <a:cubicBezTo>
                  <a:pt x="13648" y="5023"/>
                  <a:pt x="13521" y="5121"/>
                  <a:pt x="13414" y="5187"/>
                </a:cubicBezTo>
                <a:cubicBezTo>
                  <a:pt x="13351" y="5285"/>
                  <a:pt x="13287" y="5334"/>
                  <a:pt x="13159" y="5383"/>
                </a:cubicBezTo>
                <a:cubicBezTo>
                  <a:pt x="13117" y="5563"/>
                  <a:pt x="12862" y="5743"/>
                  <a:pt x="12649" y="5809"/>
                </a:cubicBezTo>
                <a:cubicBezTo>
                  <a:pt x="12543" y="5907"/>
                  <a:pt x="12437" y="5940"/>
                  <a:pt x="12309" y="6005"/>
                </a:cubicBezTo>
                <a:cubicBezTo>
                  <a:pt x="12245" y="6120"/>
                  <a:pt x="12139" y="6185"/>
                  <a:pt x="12075" y="6300"/>
                </a:cubicBezTo>
                <a:cubicBezTo>
                  <a:pt x="12118" y="6561"/>
                  <a:pt x="12075" y="6643"/>
                  <a:pt x="12373" y="6741"/>
                </a:cubicBezTo>
                <a:cubicBezTo>
                  <a:pt x="12500" y="6840"/>
                  <a:pt x="12522" y="6970"/>
                  <a:pt x="12330" y="7036"/>
                </a:cubicBezTo>
                <a:cubicBezTo>
                  <a:pt x="12011" y="6987"/>
                  <a:pt x="12033" y="6823"/>
                  <a:pt x="11799" y="6692"/>
                </a:cubicBezTo>
                <a:cubicBezTo>
                  <a:pt x="11714" y="6529"/>
                  <a:pt x="11459" y="6430"/>
                  <a:pt x="11246" y="6398"/>
                </a:cubicBezTo>
                <a:cubicBezTo>
                  <a:pt x="11076" y="6332"/>
                  <a:pt x="11182" y="6365"/>
                  <a:pt x="10906" y="6365"/>
                </a:cubicBezTo>
                <a:cubicBezTo>
                  <a:pt x="10608" y="6512"/>
                  <a:pt x="10544" y="7347"/>
                  <a:pt x="11246" y="7478"/>
                </a:cubicBezTo>
                <a:cubicBezTo>
                  <a:pt x="12394" y="7429"/>
                  <a:pt x="13329" y="7772"/>
                  <a:pt x="13733" y="7985"/>
                </a:cubicBezTo>
                <a:cubicBezTo>
                  <a:pt x="13840" y="8410"/>
                  <a:pt x="13329" y="8901"/>
                  <a:pt x="12500" y="9343"/>
                </a:cubicBezTo>
                <a:cubicBezTo>
                  <a:pt x="11629" y="9736"/>
                  <a:pt x="11480" y="10194"/>
                  <a:pt x="11246" y="10980"/>
                </a:cubicBezTo>
                <a:cubicBezTo>
                  <a:pt x="10991" y="11372"/>
                  <a:pt x="10481" y="10930"/>
                  <a:pt x="10289" y="10096"/>
                </a:cubicBezTo>
                <a:cubicBezTo>
                  <a:pt x="10140" y="9196"/>
                  <a:pt x="9907" y="8165"/>
                  <a:pt x="10459" y="7576"/>
                </a:cubicBezTo>
                <a:cubicBezTo>
                  <a:pt x="9375" y="6790"/>
                  <a:pt x="9269" y="6070"/>
                  <a:pt x="9056" y="6218"/>
                </a:cubicBezTo>
                <a:cubicBezTo>
                  <a:pt x="9205" y="6987"/>
                  <a:pt x="8929" y="6660"/>
                  <a:pt x="8737" y="6021"/>
                </a:cubicBezTo>
                <a:cubicBezTo>
                  <a:pt x="8822" y="5023"/>
                  <a:pt x="8610" y="4385"/>
                  <a:pt x="8440" y="3550"/>
                </a:cubicBezTo>
                <a:lnTo>
                  <a:pt x="7844" y="2290"/>
                </a:lnTo>
                <a:lnTo>
                  <a:pt x="6654" y="1849"/>
                </a:lnTo>
              </a:path>
            </a:pathLst>
          </a:cu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2" name="Picture 11" descr="CFig8-30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025" y="3016155"/>
            <a:ext cx="4745837" cy="2470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8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88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88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88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0"/>
                            </p:stCondLst>
                            <p:childTnLst>
                              <p:par>
                                <p:cTn id="21" presetID="8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1" grpId="0" build="p" bldLvl="5" autoUpdateAnimBg="0" advAuto="1000"/>
      <p:bldP spid="78860" grpId="0" build="p" bldLvl="5" autoUpdateAnimBg="0" advAuto="400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Embedded Operating Systems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6483350" cy="3609975"/>
          </a:xfrm>
        </p:spPr>
        <p:txBody>
          <a:bodyPr/>
          <a:lstStyle/>
          <a:p>
            <a:pPr marL="0" indent="0">
              <a:buFont typeface="Monotype Sorts" pitchFamily="2" charset="2"/>
              <a:buNone/>
            </a:pPr>
            <a:r>
              <a:rPr lang="en-US" smtClean="0"/>
              <a:t>What is an </a:t>
            </a:r>
            <a:r>
              <a:rPr lang="en-US" smtClean="0">
                <a:solidFill>
                  <a:srgbClr val="D94439"/>
                </a:solidFill>
              </a:rPr>
              <a:t>embedded operating system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4040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41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44037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423 Fig. 8-31</a:t>
            </a:r>
          </a:p>
        </p:txBody>
      </p:sp>
      <p:sp>
        <p:nvSpPr>
          <p:cNvPr id="82954" name="Rectangle 10"/>
          <p:cNvSpPr>
            <a:spLocks noChangeArrowheads="1"/>
          </p:cNvSpPr>
          <p:nvPr/>
        </p:nvSpPr>
        <p:spPr bwMode="auto">
          <a:xfrm>
            <a:off x="307975" y="1582738"/>
            <a:ext cx="4857750" cy="360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Found on most smart phones and </a:t>
            </a:r>
            <a:r>
              <a:rPr kumimoji="1" lang="en-US" sz="2600" b="1" u="sng" dirty="0">
                <a:solidFill>
                  <a:srgbClr val="000000"/>
                </a:solidFill>
                <a:latin typeface="Times New Roman" pitchFamily="18" charset="0"/>
              </a:rPr>
              <a:t>small devices</a:t>
            </a:r>
            <a:endParaRPr kumimoji="1" lang="en-US" sz="2600" b="1" u="sng" dirty="0">
              <a:solidFill>
                <a:srgbClr val="000000"/>
              </a:solidFill>
              <a:latin typeface="Arial Unicode MS" pitchFamily="34" charset="-128"/>
            </a:endParaRP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D94439"/>
                </a:solidFill>
                <a:latin typeface="Times New Roman" pitchFamily="18" charset="0"/>
              </a:rPr>
              <a:t>Windows Embedded CE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 is </a:t>
            </a:r>
            <a:b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scaled-down version of Windows</a:t>
            </a:r>
          </a:p>
        </p:txBody>
      </p:sp>
      <p:pic>
        <p:nvPicPr>
          <p:cNvPr id="82957" name="Picture 13" descr="fig08_3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44850" y="2625725"/>
            <a:ext cx="5399088" cy="326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29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29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14" presetClass="entr" presetSubtype="5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82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7" grpId="0" build="p" bldLvl="4" autoUpdateAnimBg="0" advAuto="1000"/>
      <p:bldP spid="82954" grpId="0" build="p" bldLvl="4" autoUpdateAnimBg="0" advAuto="400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Embedded Operating Systems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3023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are three operating systems for PDAs?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5072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73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45061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21590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424 - 425 Figs. 8-32 - 8-34</a:t>
            </a:r>
          </a:p>
        </p:txBody>
      </p:sp>
      <p:sp>
        <p:nvSpPr>
          <p:cNvPr id="85024" name="Rectangle 32"/>
          <p:cNvSpPr>
            <a:spLocks noChangeArrowheads="1"/>
          </p:cNvSpPr>
          <p:nvPr/>
        </p:nvSpPr>
        <p:spPr bwMode="auto">
          <a:xfrm>
            <a:off x="304800" y="1535113"/>
            <a:ext cx="8585200" cy="103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D94439"/>
                </a:solidFill>
                <a:latin typeface="Times New Roman" pitchFamily="18" charset="0"/>
              </a:rPr>
              <a:t>Windows Mobile</a:t>
            </a:r>
            <a:r>
              <a:rPr kumimoji="1" lang="en-US" sz="2600" b="1">
                <a:solidFill>
                  <a:schemeClr val="hlink"/>
                </a:solidFill>
                <a:latin typeface="Times New Roman" pitchFamily="18" charset="0"/>
              </a:rPr>
              <a:t> </a:t>
            </a: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for </a:t>
            </a:r>
            <a:r>
              <a:rPr kumimoji="1" lang="en-US" sz="2600" b="1">
                <a:solidFill>
                  <a:srgbClr val="D94439"/>
                </a:solidFill>
                <a:latin typeface="Times New Roman" pitchFamily="18" charset="0"/>
              </a:rPr>
              <a:t>Pocket PC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chemeClr val="bg2"/>
                </a:solidFill>
                <a:latin typeface="Times New Roman" pitchFamily="18" charset="0"/>
              </a:rPr>
              <a:t>Palm OS</a:t>
            </a: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 for Palm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Blackberry</a:t>
            </a:r>
            <a:endParaRPr kumimoji="1" lang="en-US" sz="2600" b="1">
              <a:solidFill>
                <a:srgbClr val="000000"/>
              </a:solidFill>
              <a:latin typeface="Arial Unicode MS" pitchFamily="34" charset="-128"/>
            </a:endParaRPr>
          </a:p>
        </p:txBody>
      </p:sp>
      <p:grpSp>
        <p:nvGrpSpPr>
          <p:cNvPr id="3" name="Group 67"/>
          <p:cNvGrpSpPr>
            <a:grpSpLocks/>
          </p:cNvGrpSpPr>
          <p:nvPr/>
        </p:nvGrpSpPr>
        <p:grpSpPr bwMode="auto">
          <a:xfrm>
            <a:off x="0" y="3152775"/>
            <a:ext cx="1981200" cy="1295400"/>
            <a:chOff x="0" y="3024"/>
            <a:chExt cx="1248" cy="816"/>
          </a:xfrm>
        </p:grpSpPr>
        <p:sp>
          <p:nvSpPr>
            <p:cNvPr id="45070" name="Rectangle 68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Link, click Chapter 8, Click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Web Link from left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navigation, then click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Windows Mobile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below Chapter 8</a:t>
              </a:r>
            </a:p>
          </p:txBody>
        </p:sp>
        <p:sp>
          <p:nvSpPr>
            <p:cNvPr id="45071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70"/>
          <p:cNvGrpSpPr>
            <a:grpSpLocks/>
          </p:cNvGrpSpPr>
          <p:nvPr/>
        </p:nvGrpSpPr>
        <p:grpSpPr bwMode="auto">
          <a:xfrm>
            <a:off x="0" y="4894263"/>
            <a:ext cx="1981200" cy="1295400"/>
            <a:chOff x="0" y="3024"/>
            <a:chExt cx="1248" cy="816"/>
          </a:xfrm>
        </p:grpSpPr>
        <p:sp>
          <p:nvSpPr>
            <p:cNvPr id="45068" name="Rectangle 71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Link, click Chapter 8, Click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Web Link from left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navigation, then click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BlackBerry below Chapter 8</a:t>
              </a:r>
            </a:p>
          </p:txBody>
        </p:sp>
        <p:sp>
          <p:nvSpPr>
            <p:cNvPr id="45069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56921" y="2961565"/>
            <a:ext cx="6433124" cy="3009204"/>
            <a:chOff x="2056921" y="2961565"/>
            <a:chExt cx="6433124" cy="3009204"/>
          </a:xfrm>
        </p:grpSpPr>
        <p:pic>
          <p:nvPicPr>
            <p:cNvPr id="18" name="Picture 17" descr="CFig8-34.gi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5846" y="3098043"/>
              <a:ext cx="2054199" cy="26544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9" name="Picture 18" descr="CFig8-32.gi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6921" y="2961565"/>
              <a:ext cx="2075313" cy="30092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0" name="Picture 19" descr="CFig8-33.gi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04264" y="3002509"/>
              <a:ext cx="1447331" cy="27770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50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50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50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8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5" grpId="0" build="p" bldLvl="4" autoUpdateAnimBg="0" advAuto="1000"/>
      <p:bldP spid="85024" grpId="0" build="p" bldLvl="4" autoUpdateAnimBg="0" advAuto="300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Embedded Operating Systems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7543800" cy="70643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Embedded Linux?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6087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88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46085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425</a:t>
            </a:r>
          </a:p>
        </p:txBody>
      </p:sp>
      <p:sp>
        <p:nvSpPr>
          <p:cNvPr id="145416" name="Rectangle 8"/>
          <p:cNvSpPr>
            <a:spLocks noChangeArrowheads="1"/>
          </p:cNvSpPr>
          <p:nvPr/>
        </p:nvSpPr>
        <p:spPr bwMode="auto">
          <a:xfrm>
            <a:off x="304800" y="1536700"/>
            <a:ext cx="7543800" cy="355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u="sng" dirty="0">
                <a:solidFill>
                  <a:srgbClr val="000000"/>
                </a:solidFill>
                <a:latin typeface="Times New Roman" pitchFamily="18" charset="0"/>
              </a:rPr>
              <a:t>Scaled-down Linux 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operating system</a:t>
            </a:r>
            <a:b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designed for smart phones, PDAs,</a:t>
            </a:r>
            <a:b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smart watches, set-top boxes,</a:t>
            </a:r>
            <a:b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Internet telephones, and other</a:t>
            </a:r>
            <a:b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devices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Offers many </a:t>
            </a:r>
            <a:r>
              <a:rPr kumimoji="1" lang="en-US" sz="2600" b="1" u="sng" dirty="0">
                <a:solidFill>
                  <a:srgbClr val="000000"/>
                </a:solidFill>
                <a:latin typeface="Times New Roman" pitchFamily="18" charset="0"/>
              </a:rPr>
              <a:t>PIM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 functions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5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54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54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1" grpId="0" build="p" bldLvl="4" autoUpdateAnimBg="0" advAuto="1000"/>
      <p:bldP spid="145416" grpId="0" build="p" bldLvl="4" autoUpdateAnimBg="0" advAuto="300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Embedded Operating Systems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7543800" cy="70643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Symbian OS?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7112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13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47109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425 Fig. 8-35</a:t>
            </a:r>
          </a:p>
        </p:txBody>
      </p:sp>
      <p:sp>
        <p:nvSpPr>
          <p:cNvPr id="87050" name="Rectangle 10"/>
          <p:cNvSpPr>
            <a:spLocks noChangeArrowheads="1"/>
          </p:cNvSpPr>
          <p:nvPr/>
        </p:nvSpPr>
        <p:spPr bwMode="auto">
          <a:xfrm>
            <a:off x="304800" y="1536700"/>
            <a:ext cx="7543800" cy="355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Open-source, multitasking operating system designed for </a:t>
            </a:r>
            <a:r>
              <a:rPr kumimoji="1" lang="en-US" sz="2600" b="1" u="sng" dirty="0">
                <a:solidFill>
                  <a:srgbClr val="000000"/>
                </a:solidFill>
                <a:latin typeface="Times New Roman" pitchFamily="18" charset="0"/>
              </a:rPr>
              <a:t>smart phones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Make telephone calls, </a:t>
            </a:r>
            <a:b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save appointments, </a:t>
            </a:r>
            <a:b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browse Web, send </a:t>
            </a:r>
            <a:b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and receive text and picture </a:t>
            </a:r>
            <a:b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messages, e-mail messages, </a:t>
            </a:r>
            <a:b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faxes, and more</a:t>
            </a:r>
          </a:p>
        </p:txBody>
      </p:sp>
      <p:pic>
        <p:nvPicPr>
          <p:cNvPr id="10" name="Picture 9" descr="CFig8-35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803" y="2060812"/>
            <a:ext cx="1737968" cy="3712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7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70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70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3" grpId="0" build="p" bldLvl="4" autoUpdateAnimBg="0" advAuto="1000"/>
      <p:bldP spid="87050" grpId="0" build="p" bldLvl="4" autoUpdateAnimBg="0" advAuto="300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Network Operating Systems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1576387"/>
          </a:xfrm>
        </p:spPr>
        <p:txBody>
          <a:bodyPr/>
          <a:lstStyle/>
          <a:p>
            <a:pPr marL="0" indent="0">
              <a:buFont typeface="Monotype Sorts" pitchFamily="2" charset="2"/>
              <a:buNone/>
            </a:pPr>
            <a:r>
              <a:rPr lang="en-US" smtClean="0"/>
              <a:t>What are examples of network </a:t>
            </a:r>
            <a:br>
              <a:rPr lang="en-US" smtClean="0"/>
            </a:br>
            <a:r>
              <a:rPr lang="en-US" smtClean="0"/>
              <a:t>operating systems?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3029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30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43013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422 - 423</a:t>
            </a:r>
          </a:p>
        </p:txBody>
      </p:sp>
      <p:grpSp>
        <p:nvGrpSpPr>
          <p:cNvPr id="3" name="Group 45"/>
          <p:cNvGrpSpPr>
            <a:grpSpLocks/>
          </p:cNvGrpSpPr>
          <p:nvPr/>
        </p:nvGrpSpPr>
        <p:grpSpPr bwMode="auto">
          <a:xfrm>
            <a:off x="4349750" y="1524000"/>
            <a:ext cx="2470150" cy="2011363"/>
            <a:chOff x="2668" y="992"/>
            <a:chExt cx="1556" cy="1267"/>
          </a:xfrm>
        </p:grpSpPr>
        <p:sp>
          <p:nvSpPr>
            <p:cNvPr id="43027" name="Rectangle 24"/>
            <p:cNvSpPr>
              <a:spLocks noChangeArrowheads="1"/>
            </p:cNvSpPr>
            <p:nvPr/>
          </p:nvSpPr>
          <p:spPr bwMode="auto">
            <a:xfrm rot="2691476">
              <a:off x="2836" y="992"/>
              <a:ext cx="1260" cy="1267"/>
            </a:xfrm>
            <a:prstGeom prst="rect">
              <a:avLst/>
            </a:prstGeom>
            <a:solidFill>
              <a:srgbClr val="808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31" name="Rectangle 35"/>
            <p:cNvSpPr>
              <a:spLocks noChangeArrowheads="1"/>
            </p:cNvSpPr>
            <p:nvPr/>
          </p:nvSpPr>
          <p:spPr bwMode="auto">
            <a:xfrm>
              <a:off x="2668" y="1176"/>
              <a:ext cx="1556" cy="7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200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NetWare</a:t>
              </a:r>
            </a:p>
            <a:p>
              <a:pPr algn="ctr">
                <a:lnSpc>
                  <a:spcPct val="90000"/>
                </a:lnSpc>
                <a:spcBef>
                  <a:spcPct val="50000"/>
                </a:spcBef>
                <a:defRPr/>
              </a:pPr>
              <a:r>
                <a:rPr lang="en-US" sz="1600" dirty="0">
                  <a:solidFill>
                    <a:srgbClr val="F5D28B"/>
                  </a:solidFill>
                </a:rPr>
                <a:t>Designed for </a:t>
              </a:r>
              <a:br>
                <a:rPr lang="en-US" sz="1600" dirty="0">
                  <a:solidFill>
                    <a:srgbClr val="F5D28B"/>
                  </a:solidFill>
                </a:rPr>
              </a:br>
              <a:r>
                <a:rPr lang="en-US" sz="1600" dirty="0">
                  <a:solidFill>
                    <a:srgbClr val="F5D28B"/>
                  </a:solidFill>
                </a:rPr>
                <a:t>client/server </a:t>
              </a:r>
              <a:br>
                <a:rPr lang="en-US" sz="1600" dirty="0">
                  <a:solidFill>
                    <a:srgbClr val="F5D28B"/>
                  </a:solidFill>
                </a:rPr>
              </a:br>
              <a:r>
                <a:rPr lang="en-US" sz="1600" dirty="0">
                  <a:solidFill>
                    <a:srgbClr val="F5D28B"/>
                  </a:solidFill>
                </a:rPr>
                <a:t>networks</a:t>
              </a:r>
            </a:p>
          </p:txBody>
        </p:sp>
      </p:grpSp>
      <p:grpSp>
        <p:nvGrpSpPr>
          <p:cNvPr id="4" name="Group 48"/>
          <p:cNvGrpSpPr>
            <a:grpSpLocks/>
          </p:cNvGrpSpPr>
          <p:nvPr/>
        </p:nvGrpSpPr>
        <p:grpSpPr bwMode="auto">
          <a:xfrm>
            <a:off x="3095625" y="2941638"/>
            <a:ext cx="2133600" cy="2012950"/>
            <a:chOff x="1872" y="1891"/>
            <a:chExt cx="1344" cy="1268"/>
          </a:xfrm>
        </p:grpSpPr>
        <p:sp>
          <p:nvSpPr>
            <p:cNvPr id="43025" name="Rectangle 28"/>
            <p:cNvSpPr>
              <a:spLocks noChangeArrowheads="1"/>
            </p:cNvSpPr>
            <p:nvPr/>
          </p:nvSpPr>
          <p:spPr bwMode="auto">
            <a:xfrm rot="2691476">
              <a:off x="1943" y="1891"/>
              <a:ext cx="1259" cy="1268"/>
            </a:xfrm>
            <a:prstGeom prst="rect">
              <a:avLst/>
            </a:prstGeom>
            <a:solidFill>
              <a:srgbClr val="D94439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32" name="Rectangle 36"/>
            <p:cNvSpPr>
              <a:spLocks noChangeArrowheads="1"/>
            </p:cNvSpPr>
            <p:nvPr/>
          </p:nvSpPr>
          <p:spPr bwMode="auto">
            <a:xfrm>
              <a:off x="1872" y="2064"/>
              <a:ext cx="1344" cy="9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200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Windows </a:t>
              </a:r>
              <a:br>
                <a:rPr lang="en-US" sz="200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</a:br>
              <a:r>
                <a:rPr lang="en-US" sz="200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Server 2008</a:t>
              </a:r>
            </a:p>
            <a:p>
              <a:pPr algn="ctr">
                <a:lnSpc>
                  <a:spcPct val="90000"/>
                </a:lnSpc>
                <a:spcBef>
                  <a:spcPct val="50000"/>
                </a:spcBef>
                <a:defRPr/>
              </a:pPr>
              <a:r>
                <a:rPr lang="en-US" sz="1600" dirty="0">
                  <a:solidFill>
                    <a:srgbClr val="F5D28B"/>
                  </a:solidFill>
                </a:rPr>
                <a:t>Upgrade to Windows 2003 Server</a:t>
              </a:r>
            </a:p>
          </p:txBody>
        </p:sp>
      </p:grpSp>
      <p:grpSp>
        <p:nvGrpSpPr>
          <p:cNvPr id="5" name="Group 49"/>
          <p:cNvGrpSpPr>
            <a:grpSpLocks/>
          </p:cNvGrpSpPr>
          <p:nvPr/>
        </p:nvGrpSpPr>
        <p:grpSpPr bwMode="auto">
          <a:xfrm>
            <a:off x="5829300" y="2921000"/>
            <a:ext cx="2286000" cy="2011363"/>
            <a:chOff x="3672" y="1840"/>
            <a:chExt cx="1440" cy="1267"/>
          </a:xfrm>
        </p:grpSpPr>
        <p:sp>
          <p:nvSpPr>
            <p:cNvPr id="43023" name="Rectangle 27"/>
            <p:cNvSpPr>
              <a:spLocks noChangeArrowheads="1"/>
            </p:cNvSpPr>
            <p:nvPr/>
          </p:nvSpPr>
          <p:spPr bwMode="auto">
            <a:xfrm rot="2691476">
              <a:off x="3794" y="1840"/>
              <a:ext cx="1258" cy="1267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34" name="Rectangle 38"/>
            <p:cNvSpPr>
              <a:spLocks noChangeArrowheads="1"/>
            </p:cNvSpPr>
            <p:nvPr/>
          </p:nvSpPr>
          <p:spPr bwMode="auto">
            <a:xfrm>
              <a:off x="3672" y="1840"/>
              <a:ext cx="1440" cy="7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200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/>
              </a:r>
              <a:br>
                <a:rPr lang="en-US" sz="200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</a:br>
              <a:r>
                <a:rPr lang="en-US" sz="200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UNIX / Linux</a:t>
              </a:r>
            </a:p>
            <a:p>
              <a:pPr algn="ctr">
                <a:lnSpc>
                  <a:spcPct val="90000"/>
                </a:lnSpc>
                <a:spcBef>
                  <a:spcPct val="50000"/>
                </a:spcBef>
                <a:defRPr/>
              </a:pPr>
              <a:r>
                <a:rPr lang="en-US" sz="1600" dirty="0">
                  <a:solidFill>
                    <a:srgbClr val="F5D28B"/>
                  </a:solidFill>
                </a:rPr>
                <a:t>Multi-purpose</a:t>
              </a:r>
              <a:br>
                <a:rPr lang="en-US" sz="1600" dirty="0">
                  <a:solidFill>
                    <a:srgbClr val="F5D28B"/>
                  </a:solidFill>
                </a:rPr>
              </a:br>
              <a:r>
                <a:rPr lang="en-US" sz="1600" dirty="0">
                  <a:solidFill>
                    <a:srgbClr val="F5D28B"/>
                  </a:solidFill>
                </a:rPr>
                <a:t>operating system</a:t>
              </a:r>
            </a:p>
          </p:txBody>
        </p:sp>
      </p:grpSp>
      <p:grpSp>
        <p:nvGrpSpPr>
          <p:cNvPr id="6" name="Group 47"/>
          <p:cNvGrpSpPr>
            <a:grpSpLocks/>
          </p:cNvGrpSpPr>
          <p:nvPr/>
        </p:nvGrpSpPr>
        <p:grpSpPr bwMode="auto">
          <a:xfrm>
            <a:off x="4548188" y="4283075"/>
            <a:ext cx="2133600" cy="2065338"/>
            <a:chOff x="2784" y="2736"/>
            <a:chExt cx="1344" cy="1301"/>
          </a:xfrm>
        </p:grpSpPr>
        <p:sp>
          <p:nvSpPr>
            <p:cNvPr id="43021" name="Rectangle 25"/>
            <p:cNvSpPr>
              <a:spLocks noChangeArrowheads="1"/>
            </p:cNvSpPr>
            <p:nvPr/>
          </p:nvSpPr>
          <p:spPr bwMode="auto">
            <a:xfrm rot="2691476">
              <a:off x="2826" y="2770"/>
              <a:ext cx="1260" cy="1267"/>
            </a:xfrm>
            <a:prstGeom prst="rect">
              <a:avLst/>
            </a:prstGeom>
            <a:solidFill>
              <a:srgbClr val="0099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36" name="Rectangle 40"/>
            <p:cNvSpPr>
              <a:spLocks noChangeArrowheads="1"/>
            </p:cNvSpPr>
            <p:nvPr/>
          </p:nvSpPr>
          <p:spPr bwMode="auto">
            <a:xfrm>
              <a:off x="2784" y="2736"/>
              <a:ext cx="1344" cy="12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200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Solaris</a:t>
              </a:r>
            </a:p>
            <a:p>
              <a:pPr algn="ctr"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Char char="§"/>
                <a:defRPr/>
              </a:pPr>
              <a:r>
                <a:rPr lang="en-US" sz="1600" dirty="0">
                  <a:solidFill>
                    <a:srgbClr val="F5D28B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</a:t>
              </a:r>
              <a:r>
                <a:rPr lang="en-US" sz="1600" dirty="0">
                  <a:solidFill>
                    <a:srgbClr val="F5D28B"/>
                  </a:solidFill>
                </a:rPr>
                <a:t>Version of UNIX developed by Sun Microsystems</a:t>
              </a:r>
            </a:p>
            <a:p>
              <a:pPr algn="ctr">
                <a:lnSpc>
                  <a:spcPct val="90000"/>
                </a:lnSpc>
                <a:spcBef>
                  <a:spcPct val="50000"/>
                </a:spcBef>
                <a:buClr>
                  <a:schemeClr val="tx1"/>
                </a:buClr>
                <a:buFont typeface="Wingdings" pitchFamily="2" charset="2"/>
                <a:buChar char="§"/>
                <a:defRPr/>
              </a:pPr>
              <a:r>
                <a:rPr lang="en-US" sz="1600" dirty="0">
                  <a:solidFill>
                    <a:srgbClr val="F5D28B"/>
                  </a:solidFill>
                </a:rPr>
                <a:t> Specifically for </a:t>
              </a:r>
              <a:br>
                <a:rPr lang="en-US" sz="1600" dirty="0">
                  <a:solidFill>
                    <a:srgbClr val="F5D28B"/>
                  </a:solidFill>
                </a:rPr>
              </a:br>
              <a:r>
                <a:rPr lang="en-US" sz="1600" dirty="0">
                  <a:solidFill>
                    <a:srgbClr val="F5D28B"/>
                  </a:solidFill>
                </a:rPr>
                <a:t>e-commerce applications</a:t>
              </a:r>
            </a:p>
          </p:txBody>
        </p:sp>
      </p:grpSp>
      <p:grpSp>
        <p:nvGrpSpPr>
          <p:cNvPr id="7" name="Group 66"/>
          <p:cNvGrpSpPr>
            <a:grpSpLocks/>
          </p:cNvGrpSpPr>
          <p:nvPr/>
        </p:nvGrpSpPr>
        <p:grpSpPr bwMode="auto">
          <a:xfrm>
            <a:off x="0" y="4648200"/>
            <a:ext cx="1981200" cy="1295400"/>
            <a:chOff x="0" y="3024"/>
            <a:chExt cx="1248" cy="816"/>
          </a:xfrm>
        </p:grpSpPr>
        <p:sp>
          <p:nvSpPr>
            <p:cNvPr id="43019" name="Rectangle 67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Link, click Chapter 8, Click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Web Link from left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navigation, then click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Windows Server 2008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below Chapter 8</a:t>
              </a:r>
            </a:p>
          </p:txBody>
        </p:sp>
        <p:sp>
          <p:nvSpPr>
            <p:cNvPr id="43020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00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9" grpId="0" build="p" autoUpdateAnimBg="0" advAuto="100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Stand-Alone Utility Programs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3023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 </a:t>
            </a:r>
            <a:r>
              <a:rPr lang="en-US" smtClean="0">
                <a:solidFill>
                  <a:srgbClr val="D94439"/>
                </a:solidFill>
              </a:rPr>
              <a:t>virus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8139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40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48133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425 - 426 Fig. 8-36</a:t>
            </a:r>
          </a:p>
        </p:txBody>
      </p:sp>
      <p:sp>
        <p:nvSpPr>
          <p:cNvPr id="89112" name="Rectangle 24"/>
          <p:cNvSpPr>
            <a:spLocks noChangeArrowheads="1"/>
          </p:cNvSpPr>
          <p:nvPr/>
        </p:nvSpPr>
        <p:spPr bwMode="auto">
          <a:xfrm>
            <a:off x="304800" y="1524000"/>
            <a:ext cx="8585200" cy="149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Potentially </a:t>
            </a:r>
            <a:r>
              <a:rPr kumimoji="1" lang="en-US" sz="2600" b="1" u="sng" dirty="0">
                <a:solidFill>
                  <a:srgbClr val="000000"/>
                </a:solidFill>
                <a:latin typeface="Times New Roman" pitchFamily="18" charset="0"/>
              </a:rPr>
              <a:t>damaging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 computer program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Affects computer without </a:t>
            </a:r>
            <a:r>
              <a:rPr kumimoji="1" lang="en-US" sz="2600" b="1" u="sng" dirty="0">
                <a:solidFill>
                  <a:srgbClr val="000000"/>
                </a:solidFill>
                <a:latin typeface="Times New Roman" pitchFamily="18" charset="0"/>
              </a:rPr>
              <a:t>user’s knowledge</a:t>
            </a:r>
          </a:p>
        </p:txBody>
      </p: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1143000" y="3254375"/>
            <a:ext cx="2000250" cy="2011363"/>
            <a:chOff x="168" y="1880"/>
            <a:chExt cx="1260" cy="1267"/>
          </a:xfrm>
        </p:grpSpPr>
        <p:sp>
          <p:nvSpPr>
            <p:cNvPr id="48137" name="AutoShape 27"/>
            <p:cNvSpPr>
              <a:spLocks noChangeArrowheads="1"/>
            </p:cNvSpPr>
            <p:nvPr/>
          </p:nvSpPr>
          <p:spPr bwMode="auto">
            <a:xfrm>
              <a:off x="168" y="1880"/>
              <a:ext cx="1260" cy="1267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808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116" name="Rectangle 28"/>
            <p:cNvSpPr>
              <a:spLocks noChangeArrowheads="1"/>
            </p:cNvSpPr>
            <p:nvPr/>
          </p:nvSpPr>
          <p:spPr bwMode="auto">
            <a:xfrm>
              <a:off x="192" y="2224"/>
              <a:ext cx="1052" cy="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80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SIGNS OF VIRUS INFECTION</a:t>
              </a:r>
            </a:p>
          </p:txBody>
        </p:sp>
      </p:grpSp>
      <p:sp>
        <p:nvSpPr>
          <p:cNvPr id="89117" name="Rectangle 29"/>
          <p:cNvSpPr>
            <a:spLocks noChangeArrowheads="1"/>
          </p:cNvSpPr>
          <p:nvPr/>
        </p:nvSpPr>
        <p:spPr bwMode="auto">
          <a:xfrm>
            <a:off x="3149600" y="2446338"/>
            <a:ext cx="5878513" cy="346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502920" bIns="0">
            <a:spAutoFit/>
          </a:bodyPr>
          <a:lstStyle/>
          <a:p>
            <a:pPr>
              <a:buFontTx/>
              <a:buChar char="•"/>
            </a:pPr>
            <a:r>
              <a:rPr lang="en-US" sz="1600" b="1">
                <a:solidFill>
                  <a:srgbClr val="000000"/>
                </a:solidFill>
                <a:latin typeface="Arial" charset="0"/>
              </a:rPr>
              <a:t> An unusual message or image is displayed on the computer screen</a:t>
            </a:r>
          </a:p>
          <a:p>
            <a:pPr>
              <a:buFontTx/>
              <a:buChar char="•"/>
            </a:pPr>
            <a:r>
              <a:rPr lang="en-US" sz="1600" b="1">
                <a:solidFill>
                  <a:srgbClr val="000000"/>
                </a:solidFill>
                <a:latin typeface="Arial" charset="0"/>
              </a:rPr>
              <a:t> An unusual sound or music plays randomly</a:t>
            </a:r>
          </a:p>
          <a:p>
            <a:pPr>
              <a:buFontTx/>
              <a:buChar char="•"/>
            </a:pPr>
            <a:r>
              <a:rPr lang="en-US" sz="1600" b="1">
                <a:solidFill>
                  <a:srgbClr val="000000"/>
                </a:solidFill>
                <a:latin typeface="Arial" charset="0"/>
              </a:rPr>
              <a:t> The available memory is less than what should be available</a:t>
            </a:r>
          </a:p>
          <a:p>
            <a:pPr>
              <a:buFontTx/>
              <a:buChar char="•"/>
            </a:pPr>
            <a:r>
              <a:rPr lang="en-US" sz="1600" b="1">
                <a:solidFill>
                  <a:srgbClr val="000000"/>
                </a:solidFill>
                <a:latin typeface="Arial" charset="0"/>
              </a:rPr>
              <a:t> A program or file suddenly is missing</a:t>
            </a:r>
          </a:p>
          <a:p>
            <a:pPr>
              <a:buFontTx/>
              <a:buChar char="•"/>
            </a:pPr>
            <a:r>
              <a:rPr lang="en-US" sz="1600" b="1">
                <a:solidFill>
                  <a:srgbClr val="000000"/>
                </a:solidFill>
                <a:latin typeface="Arial" charset="0"/>
              </a:rPr>
              <a:t> An unknown program or file mysteriously appears</a:t>
            </a:r>
          </a:p>
          <a:p>
            <a:pPr>
              <a:buFontTx/>
              <a:buChar char="•"/>
            </a:pPr>
            <a:r>
              <a:rPr lang="en-US" sz="1600" b="1">
                <a:solidFill>
                  <a:srgbClr val="000000"/>
                </a:solidFill>
                <a:latin typeface="Arial" charset="0"/>
              </a:rPr>
              <a:t> The size of a file changes without explanation</a:t>
            </a:r>
          </a:p>
          <a:p>
            <a:pPr>
              <a:buFontTx/>
              <a:buChar char="•"/>
            </a:pPr>
            <a:r>
              <a:rPr lang="en-US" sz="1600" b="1">
                <a:solidFill>
                  <a:srgbClr val="000000"/>
                </a:solidFill>
                <a:latin typeface="Arial" charset="0"/>
              </a:rPr>
              <a:t> A file becomes corrupted</a:t>
            </a:r>
          </a:p>
          <a:p>
            <a:pPr>
              <a:buFontTx/>
              <a:buChar char="•"/>
            </a:pPr>
            <a:r>
              <a:rPr lang="en-US" sz="1600" b="1">
                <a:solidFill>
                  <a:srgbClr val="000000"/>
                </a:solidFill>
                <a:latin typeface="Arial" charset="0"/>
              </a:rPr>
              <a:t> A program or file does not work properly</a:t>
            </a:r>
          </a:p>
          <a:p>
            <a:pPr>
              <a:buFontTx/>
              <a:buChar char="•"/>
            </a:pPr>
            <a:r>
              <a:rPr lang="en-US" sz="1600" b="1">
                <a:solidFill>
                  <a:srgbClr val="000000"/>
                </a:solidFill>
                <a:latin typeface="Arial" charset="0"/>
              </a:rPr>
              <a:t> System properties change</a:t>
            </a:r>
          </a:p>
          <a:p>
            <a:pPr>
              <a:buFontTx/>
              <a:buChar char="•"/>
            </a:pPr>
            <a:r>
              <a:rPr lang="en-US" sz="1600" b="1">
                <a:solidFill>
                  <a:srgbClr val="000000"/>
                </a:solidFill>
                <a:latin typeface="Arial" charset="0"/>
              </a:rPr>
              <a:t>The operating system runs much slower than usual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9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9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9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 build="p" bldLvl="4" autoUpdateAnimBg="0" advAuto="1000"/>
      <p:bldP spid="89112" grpId="0" build="p" bldLvl="4" autoUpdateAnimBg="0" advAuto="3000"/>
      <p:bldP spid="8911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Stand-Alone Utility Programs</a:t>
            </a:r>
            <a:endParaRPr lang="en-US" dirty="0" smtClean="0">
              <a:latin typeface="Arial Unicode MS" pitchFamily="34" charset="-128"/>
            </a:endParaRP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833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an </a:t>
            </a:r>
            <a:r>
              <a:rPr lang="en-US" smtClean="0">
                <a:solidFill>
                  <a:srgbClr val="D94439"/>
                </a:solidFill>
              </a:rPr>
              <a:t>antivirus program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9160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161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49157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426 Fig. 8-37</a:t>
            </a:r>
          </a:p>
        </p:txBody>
      </p:sp>
      <p:sp>
        <p:nvSpPr>
          <p:cNvPr id="91165" name="Rectangle 29"/>
          <p:cNvSpPr>
            <a:spLocks noChangeArrowheads="1"/>
          </p:cNvSpPr>
          <p:nvPr/>
        </p:nvSpPr>
        <p:spPr bwMode="auto">
          <a:xfrm>
            <a:off x="304800" y="1536700"/>
            <a:ext cx="8585200" cy="200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Identifies and </a:t>
            </a:r>
            <a:r>
              <a:rPr kumimoji="1" lang="en-US" sz="2600" b="1" u="sng" dirty="0">
                <a:solidFill>
                  <a:srgbClr val="000000"/>
                </a:solidFill>
                <a:latin typeface="Times New Roman" pitchFamily="18" charset="0"/>
              </a:rPr>
              <a:t>removes viruses 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in memory, storage media, and incoming files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Must be </a:t>
            </a:r>
            <a:r>
              <a:rPr kumimoji="1" lang="en-US" sz="2600" b="1" u="sng" dirty="0">
                <a:solidFill>
                  <a:srgbClr val="000000"/>
                </a:solidFill>
                <a:latin typeface="Times New Roman" pitchFamily="18" charset="0"/>
              </a:rPr>
              <a:t>updated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 frequently</a:t>
            </a:r>
          </a:p>
        </p:txBody>
      </p:sp>
      <p:pic>
        <p:nvPicPr>
          <p:cNvPr id="10" name="Picture 9" descr="CFig8-37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019" y="2988858"/>
            <a:ext cx="3906486" cy="2906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1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1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9" grpId="0" build="p" bldLvl="4" autoUpdateAnimBg="0" advAuto="1000"/>
      <p:bldP spid="91165" grpId="0" build="p" bldLvl="4" autoUpdateAnimBg="0" advAuto="400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Operating Systems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7793038" cy="73183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 cross-platform application?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7190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1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7173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399</a:t>
            </a:r>
          </a:p>
        </p:txBody>
      </p:sp>
      <p:grpSp>
        <p:nvGrpSpPr>
          <p:cNvPr id="3" name="Group 79"/>
          <p:cNvGrpSpPr>
            <a:grpSpLocks/>
          </p:cNvGrpSpPr>
          <p:nvPr/>
        </p:nvGrpSpPr>
        <p:grpSpPr bwMode="auto">
          <a:xfrm>
            <a:off x="323850" y="3467100"/>
            <a:ext cx="3690938" cy="1960563"/>
            <a:chOff x="204" y="2256"/>
            <a:chExt cx="2325" cy="1235"/>
          </a:xfrm>
        </p:grpSpPr>
        <p:sp>
          <p:nvSpPr>
            <p:cNvPr id="7188" name="Line 74"/>
            <p:cNvSpPr>
              <a:spLocks noChangeShapeType="1"/>
            </p:cNvSpPr>
            <p:nvPr/>
          </p:nvSpPr>
          <p:spPr bwMode="auto">
            <a:xfrm flipH="1">
              <a:off x="1143" y="2256"/>
              <a:ext cx="1386" cy="796"/>
            </a:xfrm>
            <a:prstGeom prst="line">
              <a:avLst/>
            </a:prstGeom>
            <a:noFill/>
            <a:ln w="762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89" name="Oval 54"/>
            <p:cNvSpPr>
              <a:spLocks noChangeArrowheads="1"/>
            </p:cNvSpPr>
            <p:nvPr/>
          </p:nvSpPr>
          <p:spPr bwMode="auto">
            <a:xfrm>
              <a:off x="204" y="2713"/>
              <a:ext cx="1213" cy="778"/>
            </a:xfrm>
            <a:prstGeom prst="ellipse">
              <a:avLst/>
            </a:prstGeom>
            <a:solidFill>
              <a:srgbClr val="D94439"/>
            </a:solidFill>
            <a:ln w="9525">
              <a:round/>
              <a:headEnd/>
              <a:tailEnd/>
            </a:ln>
            <a:scene3d>
              <a:camera prst="legacyPerspectiveBottom"/>
              <a:lightRig rig="legacyFlat3" dir="t"/>
            </a:scene3d>
            <a:sp3d extrusionH="887400" prstMaterial="legacyMatte">
              <a:bevelT w="13500" h="13500" prst="angle"/>
              <a:bevelB w="13500" h="13500" prst="angle"/>
              <a:extrusionClr>
                <a:srgbClr val="D94439"/>
              </a:extrusionClr>
            </a:sp3d>
          </p:spPr>
          <p:txBody>
            <a:bodyPr wrap="none" tIns="228600" bIns="0">
              <a:flatTx/>
            </a:bodyPr>
            <a:lstStyle/>
            <a:p>
              <a:pPr algn="ctr"/>
              <a:r>
                <a:rPr lang="en-US" sz="1800" b="1"/>
                <a:t>Operating System/</a:t>
              </a:r>
              <a:br>
                <a:rPr lang="en-US" sz="1800" b="1"/>
              </a:br>
              <a:r>
                <a:rPr lang="en-US" sz="1800" b="1"/>
                <a:t>Platform A</a:t>
              </a:r>
            </a:p>
          </p:txBody>
        </p:sp>
      </p:grpSp>
      <p:grpSp>
        <p:nvGrpSpPr>
          <p:cNvPr id="4" name="Group 80"/>
          <p:cNvGrpSpPr>
            <a:grpSpLocks/>
          </p:cNvGrpSpPr>
          <p:nvPr/>
        </p:nvGrpSpPr>
        <p:grpSpPr bwMode="auto">
          <a:xfrm>
            <a:off x="2527300" y="3659188"/>
            <a:ext cx="1925638" cy="1768475"/>
            <a:chOff x="1592" y="2377"/>
            <a:chExt cx="1213" cy="1114"/>
          </a:xfrm>
        </p:grpSpPr>
        <p:sp>
          <p:nvSpPr>
            <p:cNvPr id="7186" name="Line 77"/>
            <p:cNvSpPr>
              <a:spLocks noChangeShapeType="1"/>
            </p:cNvSpPr>
            <p:nvPr/>
          </p:nvSpPr>
          <p:spPr bwMode="auto">
            <a:xfrm flipH="1">
              <a:off x="2327" y="2377"/>
              <a:ext cx="394" cy="617"/>
            </a:xfrm>
            <a:prstGeom prst="line">
              <a:avLst/>
            </a:prstGeom>
            <a:noFill/>
            <a:ln w="762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87" name="Oval 59"/>
            <p:cNvSpPr>
              <a:spLocks noChangeArrowheads="1"/>
            </p:cNvSpPr>
            <p:nvPr/>
          </p:nvSpPr>
          <p:spPr bwMode="auto">
            <a:xfrm>
              <a:off x="1592" y="2713"/>
              <a:ext cx="1213" cy="778"/>
            </a:xfrm>
            <a:prstGeom prst="ellipse">
              <a:avLst/>
            </a:prstGeom>
            <a:solidFill>
              <a:srgbClr val="D94439"/>
            </a:solidFill>
            <a:ln w="9525">
              <a:round/>
              <a:headEnd/>
              <a:tailEnd/>
            </a:ln>
            <a:scene3d>
              <a:camera prst="legacyPerspectiveBottom"/>
              <a:lightRig rig="legacyFlat3" dir="t"/>
            </a:scene3d>
            <a:sp3d extrusionH="887400" prstMaterial="legacyMatte">
              <a:bevelT w="13500" h="13500" prst="angle"/>
              <a:bevelB w="13500" h="13500" prst="angle"/>
              <a:extrusionClr>
                <a:srgbClr val="D94439"/>
              </a:extrusionClr>
            </a:sp3d>
          </p:spPr>
          <p:txBody>
            <a:bodyPr wrap="none" tIns="228600" bIns="0">
              <a:flatTx/>
            </a:bodyPr>
            <a:lstStyle/>
            <a:p>
              <a:pPr algn="ctr"/>
              <a:r>
                <a:rPr lang="en-US" sz="1800" b="1"/>
                <a:t>Operating System/</a:t>
              </a:r>
              <a:br>
                <a:rPr lang="en-US" sz="1800" b="1"/>
              </a:br>
              <a:r>
                <a:rPr lang="en-US" sz="1800" b="1"/>
                <a:t>Platform B</a:t>
              </a:r>
            </a:p>
          </p:txBody>
        </p:sp>
      </p:grpSp>
      <p:grpSp>
        <p:nvGrpSpPr>
          <p:cNvPr id="5" name="Group 81"/>
          <p:cNvGrpSpPr>
            <a:grpSpLocks/>
          </p:cNvGrpSpPr>
          <p:nvPr/>
        </p:nvGrpSpPr>
        <p:grpSpPr bwMode="auto">
          <a:xfrm>
            <a:off x="4730750" y="3638550"/>
            <a:ext cx="1925638" cy="1789113"/>
            <a:chOff x="2980" y="2364"/>
            <a:chExt cx="1213" cy="1127"/>
          </a:xfrm>
        </p:grpSpPr>
        <p:sp>
          <p:nvSpPr>
            <p:cNvPr id="7184" name="Line 78"/>
            <p:cNvSpPr>
              <a:spLocks noChangeShapeType="1"/>
            </p:cNvSpPr>
            <p:nvPr/>
          </p:nvSpPr>
          <p:spPr bwMode="auto">
            <a:xfrm>
              <a:off x="3080" y="2364"/>
              <a:ext cx="394" cy="617"/>
            </a:xfrm>
            <a:prstGeom prst="line">
              <a:avLst/>
            </a:prstGeom>
            <a:noFill/>
            <a:ln w="762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85" name="Oval 64"/>
            <p:cNvSpPr>
              <a:spLocks noChangeArrowheads="1"/>
            </p:cNvSpPr>
            <p:nvPr/>
          </p:nvSpPr>
          <p:spPr bwMode="auto">
            <a:xfrm>
              <a:off x="2980" y="2713"/>
              <a:ext cx="1213" cy="778"/>
            </a:xfrm>
            <a:prstGeom prst="ellipse">
              <a:avLst/>
            </a:prstGeom>
            <a:solidFill>
              <a:srgbClr val="D94439"/>
            </a:solidFill>
            <a:ln w="9525">
              <a:round/>
              <a:headEnd/>
              <a:tailEnd/>
            </a:ln>
            <a:scene3d>
              <a:camera prst="legacyPerspectiveBottom"/>
              <a:lightRig rig="legacyFlat3" dir="t"/>
            </a:scene3d>
            <a:sp3d extrusionH="887400" prstMaterial="legacyMatte">
              <a:bevelT w="13500" h="13500" prst="angle"/>
              <a:bevelB w="13500" h="13500" prst="angle"/>
              <a:extrusionClr>
                <a:srgbClr val="D94439"/>
              </a:extrusionClr>
            </a:sp3d>
          </p:spPr>
          <p:txBody>
            <a:bodyPr wrap="none" tIns="228600" bIns="0">
              <a:flatTx/>
            </a:bodyPr>
            <a:lstStyle/>
            <a:p>
              <a:pPr algn="ctr"/>
              <a:r>
                <a:rPr lang="en-US" sz="1800" b="1"/>
                <a:t>Operating System/</a:t>
              </a:r>
              <a:br>
                <a:rPr lang="en-US" sz="1800" b="1"/>
              </a:br>
              <a:r>
                <a:rPr lang="en-US" sz="1800" b="1"/>
                <a:t>Platform C</a:t>
              </a:r>
            </a:p>
          </p:txBody>
        </p:sp>
      </p:grpSp>
      <p:grpSp>
        <p:nvGrpSpPr>
          <p:cNvPr id="6" name="Group 82"/>
          <p:cNvGrpSpPr>
            <a:grpSpLocks/>
          </p:cNvGrpSpPr>
          <p:nvPr/>
        </p:nvGrpSpPr>
        <p:grpSpPr bwMode="auto">
          <a:xfrm>
            <a:off x="5299075" y="3416300"/>
            <a:ext cx="3559175" cy="2011363"/>
            <a:chOff x="3338" y="2224"/>
            <a:chExt cx="2242" cy="1267"/>
          </a:xfrm>
        </p:grpSpPr>
        <p:sp>
          <p:nvSpPr>
            <p:cNvPr id="7182" name="Line 76"/>
            <p:cNvSpPr>
              <a:spLocks noChangeShapeType="1"/>
            </p:cNvSpPr>
            <p:nvPr/>
          </p:nvSpPr>
          <p:spPr bwMode="auto">
            <a:xfrm>
              <a:off x="3338" y="2224"/>
              <a:ext cx="1386" cy="796"/>
            </a:xfrm>
            <a:prstGeom prst="line">
              <a:avLst/>
            </a:prstGeom>
            <a:noFill/>
            <a:ln w="762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83" name="Oval 69"/>
            <p:cNvSpPr>
              <a:spLocks noChangeArrowheads="1"/>
            </p:cNvSpPr>
            <p:nvPr/>
          </p:nvSpPr>
          <p:spPr bwMode="auto">
            <a:xfrm>
              <a:off x="4367" y="2713"/>
              <a:ext cx="1213" cy="778"/>
            </a:xfrm>
            <a:prstGeom prst="ellipse">
              <a:avLst/>
            </a:prstGeom>
            <a:solidFill>
              <a:srgbClr val="D94439"/>
            </a:solidFill>
            <a:ln w="9525">
              <a:round/>
              <a:headEnd/>
              <a:tailEnd/>
            </a:ln>
            <a:scene3d>
              <a:camera prst="legacyPerspectiveBottom"/>
              <a:lightRig rig="legacyFlat3" dir="t"/>
            </a:scene3d>
            <a:sp3d extrusionH="887400" prstMaterial="legacyMatte">
              <a:bevelT w="13500" h="13500" prst="angle"/>
              <a:bevelB w="13500" h="13500" prst="angle"/>
              <a:extrusionClr>
                <a:srgbClr val="D94439"/>
              </a:extrusionClr>
            </a:sp3d>
          </p:spPr>
          <p:txBody>
            <a:bodyPr wrap="none" tIns="228600" bIns="0">
              <a:flatTx/>
            </a:bodyPr>
            <a:lstStyle/>
            <a:p>
              <a:pPr algn="ctr"/>
              <a:r>
                <a:rPr lang="en-US" sz="1800" b="1"/>
                <a:t>Operating System/</a:t>
              </a:r>
              <a:br>
                <a:rPr lang="en-US" sz="1800" b="1"/>
              </a:br>
              <a:r>
                <a:rPr lang="en-US" sz="1800" b="1"/>
                <a:t>Platform D</a:t>
              </a:r>
            </a:p>
          </p:txBody>
        </p:sp>
      </p:grpSp>
      <p:grpSp>
        <p:nvGrpSpPr>
          <p:cNvPr id="7" name="Group 55"/>
          <p:cNvGrpSpPr>
            <a:grpSpLocks/>
          </p:cNvGrpSpPr>
          <p:nvPr/>
        </p:nvGrpSpPr>
        <p:grpSpPr bwMode="auto">
          <a:xfrm>
            <a:off x="3762375" y="2976563"/>
            <a:ext cx="1790700" cy="838200"/>
            <a:chOff x="288" y="1872"/>
            <a:chExt cx="1920" cy="1104"/>
          </a:xfrm>
        </p:grpSpPr>
        <p:sp>
          <p:nvSpPr>
            <p:cNvPr id="7180" name="Oval 56"/>
            <p:cNvSpPr>
              <a:spLocks noChangeArrowheads="1"/>
            </p:cNvSpPr>
            <p:nvPr/>
          </p:nvSpPr>
          <p:spPr bwMode="auto">
            <a:xfrm>
              <a:off x="288" y="1872"/>
              <a:ext cx="1920" cy="1104"/>
            </a:xfrm>
            <a:prstGeom prst="ellipse">
              <a:avLst/>
            </a:prstGeom>
            <a:solidFill>
              <a:srgbClr val="FF9900"/>
            </a:solidFill>
            <a:ln w="9525">
              <a:round/>
              <a:headEnd/>
              <a:tailEnd/>
            </a:ln>
            <a:scene3d>
              <a:camera prst="legacyPerspectiveBottom"/>
              <a:lightRig rig="legacyFlat3" dir="t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9900"/>
              </a:extrusionClr>
            </a:sp3d>
          </p:spPr>
          <p:txBody>
            <a:bodyPr wrap="none" tIns="0" bIns="137160" anchorCtr="1">
              <a:flatTx/>
            </a:bodyPr>
            <a:lstStyle/>
            <a:p>
              <a:endParaRPr lang="en-US"/>
            </a:p>
          </p:txBody>
        </p:sp>
        <p:sp>
          <p:nvSpPr>
            <p:cNvPr id="7181" name="Rectangle 57"/>
            <p:cNvSpPr>
              <a:spLocks noChangeArrowheads="1"/>
            </p:cNvSpPr>
            <p:nvPr/>
          </p:nvSpPr>
          <p:spPr bwMode="auto">
            <a:xfrm>
              <a:off x="288" y="2165"/>
              <a:ext cx="1920" cy="5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tIns="0" bIns="137160" anchorCtr="1">
              <a:spAutoFit/>
            </a:bodyPr>
            <a:lstStyle/>
            <a:p>
              <a:pPr algn="ctr"/>
              <a:r>
                <a:rPr kumimoji="1" lang="en-US" sz="1800" b="1">
                  <a:latin typeface="Times New Roman" pitchFamily="18" charset="0"/>
                </a:rPr>
                <a:t>Application</a:t>
              </a:r>
            </a:p>
          </p:txBody>
        </p:sp>
      </p:grpSp>
      <p:sp>
        <p:nvSpPr>
          <p:cNvPr id="9299" name="Rectangle 83"/>
          <p:cNvSpPr>
            <a:spLocks noChangeArrowheads="1"/>
          </p:cNvSpPr>
          <p:nvPr/>
        </p:nvSpPr>
        <p:spPr bwMode="auto">
          <a:xfrm>
            <a:off x="304800" y="1535113"/>
            <a:ext cx="7793038" cy="75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Runs the same on multiple operating systems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3" presetClass="entr" presetSubtype="272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9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 bldLvl="4" autoUpdateAnimBg="0" advAuto="1000"/>
      <p:bldP spid="9299" grpId="0" build="p" bldLvl="4" autoUpdateAnimBg="0" advAuto="200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Stand-Alone Utility Programs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833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spyware?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50183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84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50181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427</a:t>
            </a:r>
          </a:p>
        </p:txBody>
      </p:sp>
      <p:sp>
        <p:nvSpPr>
          <p:cNvPr id="139273" name="Rectangle 9"/>
          <p:cNvSpPr>
            <a:spLocks noChangeArrowheads="1"/>
          </p:cNvSpPr>
          <p:nvPr/>
        </p:nvSpPr>
        <p:spPr bwMode="auto">
          <a:xfrm>
            <a:off x="304800" y="1536700"/>
            <a:ext cx="8585200" cy="200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Program placed on a computer without the </a:t>
            </a:r>
            <a:r>
              <a:rPr kumimoji="1" lang="en-US" sz="2600" b="1" u="sng" dirty="0">
                <a:solidFill>
                  <a:srgbClr val="000000"/>
                </a:solidFill>
                <a:latin typeface="Times New Roman" pitchFamily="18" charset="0"/>
              </a:rPr>
              <a:t>user’s knowledge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 that secretly </a:t>
            </a:r>
            <a:r>
              <a:rPr kumimoji="1" lang="en-US" sz="2600" b="1" u="sng" dirty="0">
                <a:solidFill>
                  <a:srgbClr val="000000"/>
                </a:solidFill>
                <a:latin typeface="Times New Roman" pitchFamily="18" charset="0"/>
              </a:rPr>
              <a:t>collects information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 about the user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Often enters a computer as a result of a user </a:t>
            </a:r>
            <a:r>
              <a:rPr kumimoji="1" lang="en-US" sz="2600" b="1" u="sng" dirty="0">
                <a:solidFill>
                  <a:srgbClr val="000000"/>
                </a:solidFill>
                <a:latin typeface="Times New Roman" pitchFamily="18" charset="0"/>
              </a:rPr>
              <a:t>installing a new program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A </a:t>
            </a:r>
            <a:r>
              <a:rPr kumimoji="1" lang="en-US" sz="2600" b="1" dirty="0">
                <a:solidFill>
                  <a:srgbClr val="D94439"/>
                </a:solidFill>
                <a:latin typeface="Times New Roman" pitchFamily="18" charset="0"/>
              </a:rPr>
              <a:t>spyware remover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 is a program that detects and deletes spyware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9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92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92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7" grpId="0" build="p" bldLvl="4" autoUpdateAnimBg="0" advAuto="1000"/>
      <p:bldP spid="139273" grpId="0" build="p" bldLvl="4" autoUpdateAnimBg="0" advAuto="400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Stand-Alone Utility Programs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2533650" y="3978275"/>
            <a:ext cx="2365375" cy="1974850"/>
            <a:chOff x="2088" y="2500"/>
            <a:chExt cx="1490" cy="1244"/>
          </a:xfrm>
        </p:grpSpPr>
        <p:sp>
          <p:nvSpPr>
            <p:cNvPr id="51218" name="AutoShape 27"/>
            <p:cNvSpPr>
              <a:spLocks noChangeArrowheads="1"/>
            </p:cNvSpPr>
            <p:nvPr/>
          </p:nvSpPr>
          <p:spPr bwMode="auto">
            <a:xfrm>
              <a:off x="2088" y="2500"/>
              <a:ext cx="1490" cy="1244"/>
            </a:xfrm>
            <a:prstGeom prst="cube">
              <a:avLst>
                <a:gd name="adj" fmla="val 25000"/>
              </a:avLst>
            </a:prstGeom>
            <a:solidFill>
              <a:srgbClr val="008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tIns="502920" bIns="0" anchor="ctr"/>
            <a:lstStyle/>
            <a:p>
              <a:pPr algn="ctr"/>
              <a:endParaRPr lang="en-US"/>
            </a:p>
          </p:txBody>
        </p:sp>
        <p:sp>
          <p:nvSpPr>
            <p:cNvPr id="51219" name="Text Box 33"/>
            <p:cNvSpPr txBox="1">
              <a:spLocks noChangeArrowheads="1"/>
            </p:cNvSpPr>
            <p:nvPr/>
          </p:nvSpPr>
          <p:spPr bwMode="auto">
            <a:xfrm>
              <a:off x="2328" y="2702"/>
              <a:ext cx="795" cy="10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tIns="502920" bIns="0">
              <a:spAutoFit/>
            </a:bodyPr>
            <a:lstStyle/>
            <a:p>
              <a:pPr algn="ctr"/>
              <a:r>
                <a:rPr lang="en-US"/>
                <a:t>Phishing</a:t>
              </a:r>
              <a:br>
                <a:rPr lang="en-US"/>
              </a:br>
              <a:r>
                <a:rPr lang="en-US"/>
                <a:t>Filters</a:t>
              </a:r>
            </a:p>
            <a:p>
              <a:pPr algn="ctr"/>
              <a:endParaRPr lang="en-US"/>
            </a:p>
          </p:txBody>
        </p:sp>
      </p:grpSp>
      <p:grpSp>
        <p:nvGrpSpPr>
          <p:cNvPr id="3" name="Group 34"/>
          <p:cNvGrpSpPr>
            <a:grpSpLocks/>
          </p:cNvGrpSpPr>
          <p:nvPr/>
        </p:nvGrpSpPr>
        <p:grpSpPr bwMode="auto">
          <a:xfrm>
            <a:off x="4371975" y="3968750"/>
            <a:ext cx="2365375" cy="1974850"/>
            <a:chOff x="2088" y="2500"/>
            <a:chExt cx="1490" cy="1244"/>
          </a:xfrm>
        </p:grpSpPr>
        <p:sp>
          <p:nvSpPr>
            <p:cNvPr id="51216" name="AutoShape 27"/>
            <p:cNvSpPr>
              <a:spLocks noChangeArrowheads="1"/>
            </p:cNvSpPr>
            <p:nvPr/>
          </p:nvSpPr>
          <p:spPr bwMode="auto">
            <a:xfrm>
              <a:off x="2088" y="2500"/>
              <a:ext cx="1490" cy="1244"/>
            </a:xfrm>
            <a:prstGeom prst="cube">
              <a:avLst>
                <a:gd name="adj" fmla="val 25000"/>
              </a:avLst>
            </a:prstGeom>
            <a:solidFill>
              <a:srgbClr val="7030A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tIns="502920" bIns="0" anchor="ctr"/>
            <a:lstStyle/>
            <a:p>
              <a:pPr algn="ctr"/>
              <a:endParaRPr lang="en-US"/>
            </a:p>
          </p:txBody>
        </p:sp>
        <p:sp>
          <p:nvSpPr>
            <p:cNvPr id="51217" name="Text Box 33"/>
            <p:cNvSpPr txBox="1">
              <a:spLocks noChangeArrowheads="1"/>
            </p:cNvSpPr>
            <p:nvPr/>
          </p:nvSpPr>
          <p:spPr bwMode="auto">
            <a:xfrm>
              <a:off x="2328" y="2702"/>
              <a:ext cx="846" cy="10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tIns="502920" bIns="0">
              <a:spAutoFit/>
            </a:bodyPr>
            <a:lstStyle/>
            <a:p>
              <a:pPr algn="ctr"/>
              <a:r>
                <a:rPr lang="en-US"/>
                <a:t>Pop-up</a:t>
              </a:r>
              <a:br>
                <a:rPr lang="en-US"/>
              </a:br>
              <a:r>
                <a:rPr lang="en-US"/>
                <a:t> Blockers</a:t>
              </a:r>
            </a:p>
            <a:p>
              <a:pPr algn="ctr"/>
              <a:endParaRPr lang="en-US"/>
            </a:p>
          </p:txBody>
        </p:sp>
      </p:grp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833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are internet filters?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51214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15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51207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427</a:t>
            </a:r>
          </a:p>
        </p:txBody>
      </p:sp>
      <p:sp>
        <p:nvSpPr>
          <p:cNvPr id="140297" name="Rectangle 9"/>
          <p:cNvSpPr>
            <a:spLocks noChangeArrowheads="1"/>
          </p:cNvSpPr>
          <p:nvPr/>
        </p:nvSpPr>
        <p:spPr bwMode="auto">
          <a:xfrm>
            <a:off x="304800" y="1536700"/>
            <a:ext cx="8585200" cy="116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Programs that </a:t>
            </a:r>
            <a:r>
              <a:rPr kumimoji="1" lang="en-US" sz="2600" b="1" u="sng" dirty="0">
                <a:solidFill>
                  <a:srgbClr val="000000"/>
                </a:solidFill>
                <a:latin typeface="Times New Roman" pitchFamily="18" charset="0"/>
              </a:rPr>
              <a:t>remove or block 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certain items from being displayed</a:t>
            </a:r>
          </a:p>
        </p:txBody>
      </p:sp>
      <p:sp>
        <p:nvSpPr>
          <p:cNvPr id="140314" name="AutoShape 26"/>
          <p:cNvSpPr>
            <a:spLocks noChangeArrowheads="1"/>
          </p:cNvSpPr>
          <p:nvPr/>
        </p:nvSpPr>
        <p:spPr bwMode="auto">
          <a:xfrm>
            <a:off x="2540000" y="2495550"/>
            <a:ext cx="2365375" cy="1974850"/>
          </a:xfrm>
          <a:prstGeom prst="cube">
            <a:avLst>
              <a:gd name="adj" fmla="val 25000"/>
            </a:avLst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tIns="502920" bIns="0" anchor="ctr"/>
          <a:lstStyle/>
          <a:p>
            <a:pPr algn="ctr"/>
            <a:r>
              <a:rPr lang="en-US"/>
              <a:t>Anti-Spam</a:t>
            </a:r>
          </a:p>
          <a:p>
            <a:pPr algn="ctr"/>
            <a:r>
              <a:rPr lang="en-US"/>
              <a:t>Programs</a:t>
            </a:r>
          </a:p>
          <a:p>
            <a:pPr algn="ctr"/>
            <a:endParaRPr lang="en-US"/>
          </a:p>
        </p:txBody>
      </p:sp>
      <p:sp>
        <p:nvSpPr>
          <p:cNvPr id="140317" name="AutoShape 29"/>
          <p:cNvSpPr>
            <a:spLocks noChangeArrowheads="1"/>
          </p:cNvSpPr>
          <p:nvPr/>
        </p:nvSpPr>
        <p:spPr bwMode="auto">
          <a:xfrm>
            <a:off x="4376738" y="2501900"/>
            <a:ext cx="2365375" cy="1974850"/>
          </a:xfrm>
          <a:prstGeom prst="cube">
            <a:avLst>
              <a:gd name="adj" fmla="val 25000"/>
            </a:avLst>
          </a:prstGeom>
          <a:solidFill>
            <a:srgbClr val="0000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tIns="502920" bIns="0" anchor="ctr"/>
          <a:lstStyle/>
          <a:p>
            <a:pPr algn="ctr"/>
            <a:r>
              <a:rPr lang="en-US"/>
              <a:t>Web</a:t>
            </a:r>
            <a:br>
              <a:rPr lang="en-US"/>
            </a:br>
            <a:r>
              <a:rPr lang="en-US"/>
              <a:t>Filters</a:t>
            </a:r>
            <a:br>
              <a:rPr lang="en-US"/>
            </a:br>
            <a:endParaRPr lang="en-US"/>
          </a:p>
        </p:txBody>
      </p:sp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0" y="4694238"/>
            <a:ext cx="1981200" cy="1295400"/>
            <a:chOff x="0" y="2898"/>
            <a:chExt cx="1248" cy="816"/>
          </a:xfrm>
        </p:grpSpPr>
        <p:sp>
          <p:nvSpPr>
            <p:cNvPr id="51212" name="Rectangle 11"/>
            <p:cNvSpPr>
              <a:spLocks noChangeArrowheads="1"/>
            </p:cNvSpPr>
            <p:nvPr/>
          </p:nvSpPr>
          <p:spPr bwMode="auto">
            <a:xfrm>
              <a:off x="0" y="3330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Link, click Chapter 8, Click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Web Link from left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navigation, then click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Phishing Filters below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Chapter 8</a:t>
              </a:r>
            </a:p>
          </p:txBody>
        </p:sp>
        <p:sp>
          <p:nvSpPr>
            <p:cNvPr id="51213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2898"/>
              <a:ext cx="278" cy="3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0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0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0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0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5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0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0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000"/>
                            </p:stCondLst>
                            <p:childTnLst>
                              <p:par>
                                <p:cTn id="23" presetID="23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3500"/>
                            </p:stCondLst>
                            <p:childTnLst>
                              <p:par>
                                <p:cTn id="28" presetID="23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1" grpId="0" build="p" bldLvl="4" autoUpdateAnimBg="0" advAuto="1000"/>
      <p:bldP spid="140297" grpId="0" build="p" bldLvl="4" autoUpdateAnimBg="0" advAuto="4000"/>
      <p:bldP spid="140314" grpId="0" animBg="1"/>
      <p:bldP spid="14031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1625" y="0"/>
            <a:ext cx="8842375" cy="806450"/>
          </a:xfrm>
        </p:spPr>
        <p:txBody>
          <a:bodyPr/>
          <a:lstStyle/>
          <a:p>
            <a:r>
              <a:rPr lang="en-US" sz="2600" smtClean="0"/>
              <a:t>Summary of Operating Systems and Utility Programs</a:t>
            </a:r>
            <a:endParaRPr lang="en-US" sz="2600" smtClean="0">
              <a:latin typeface="Arial Unicode MS" pitchFamily="34" charset="-128"/>
            </a:endParaRPr>
          </a:p>
        </p:txBody>
      </p:sp>
      <p:sp>
        <p:nvSpPr>
          <p:cNvPr id="99335" name="Text Box 7"/>
          <p:cNvSpPr txBox="1">
            <a:spLocks noChangeArrowheads="1"/>
          </p:cNvSpPr>
          <p:nvPr/>
        </p:nvSpPr>
        <p:spPr bwMode="auto">
          <a:xfrm>
            <a:off x="304800" y="5876925"/>
            <a:ext cx="23304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2000" b="1">
                <a:solidFill>
                  <a:srgbClr val="000099"/>
                </a:solidFill>
                <a:latin typeface="Garamond" pitchFamily="18" charset="0"/>
              </a:rPr>
              <a:t>Chapter 8 Complete</a:t>
            </a:r>
          </a:p>
        </p:txBody>
      </p:sp>
      <p:sp>
        <p:nvSpPr>
          <p:cNvPr id="99336" name="AutoShape 8"/>
          <p:cNvSpPr>
            <a:spLocks noChangeArrowheads="1"/>
          </p:cNvSpPr>
          <p:nvPr/>
        </p:nvSpPr>
        <p:spPr bwMode="auto">
          <a:xfrm>
            <a:off x="327025" y="1784350"/>
            <a:ext cx="4341813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sz="1400" b="1" dirty="0">
                <a:latin typeface="Times New Roman" pitchFamily="18" charset="0"/>
              </a:rPr>
              <a:t>Define an operating system</a:t>
            </a:r>
          </a:p>
        </p:txBody>
      </p:sp>
      <p:sp>
        <p:nvSpPr>
          <p:cNvPr id="99337" name="AutoShape 9"/>
          <p:cNvSpPr>
            <a:spLocks noChangeArrowheads="1"/>
          </p:cNvSpPr>
          <p:nvPr/>
        </p:nvSpPr>
        <p:spPr bwMode="auto">
          <a:xfrm>
            <a:off x="327025" y="2903538"/>
            <a:ext cx="4341813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sz="1400" b="1" dirty="0">
                <a:latin typeface="Times New Roman" pitchFamily="18" charset="0"/>
              </a:rPr>
              <a:t>Discuss the functions common to </a:t>
            </a:r>
            <a:br>
              <a:rPr kumimoji="1" lang="en-US" sz="1400" b="1" dirty="0">
                <a:latin typeface="Times New Roman" pitchFamily="18" charset="0"/>
              </a:rPr>
            </a:br>
            <a:r>
              <a:rPr kumimoji="1" lang="en-US" sz="1400" b="1" dirty="0">
                <a:latin typeface="Times New Roman" pitchFamily="18" charset="0"/>
              </a:rPr>
              <a:t>most operating systems</a:t>
            </a:r>
          </a:p>
        </p:txBody>
      </p:sp>
      <p:sp>
        <p:nvSpPr>
          <p:cNvPr id="99338" name="AutoShape 10"/>
          <p:cNvSpPr>
            <a:spLocks noChangeArrowheads="1"/>
          </p:cNvSpPr>
          <p:nvPr/>
        </p:nvSpPr>
        <p:spPr bwMode="auto">
          <a:xfrm>
            <a:off x="327025" y="4024313"/>
            <a:ext cx="4341813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sz="1400" b="1" dirty="0">
                <a:latin typeface="Times New Roman" pitchFamily="18" charset="0"/>
              </a:rPr>
              <a:t>Introduce several utility programs commonly </a:t>
            </a:r>
            <a:br>
              <a:rPr kumimoji="1" lang="en-US" sz="1400" b="1" dirty="0">
                <a:latin typeface="Times New Roman" pitchFamily="18" charset="0"/>
              </a:rPr>
            </a:br>
            <a:r>
              <a:rPr kumimoji="1" lang="en-US" sz="1400" b="1" dirty="0">
                <a:latin typeface="Times New Roman" pitchFamily="18" charset="0"/>
              </a:rPr>
              <a:t>found in operating systems</a:t>
            </a:r>
          </a:p>
        </p:txBody>
      </p:sp>
      <p:sp>
        <p:nvSpPr>
          <p:cNvPr id="99339" name="AutoShape 11"/>
          <p:cNvSpPr>
            <a:spLocks noChangeArrowheads="1"/>
          </p:cNvSpPr>
          <p:nvPr/>
        </p:nvSpPr>
        <p:spPr bwMode="auto">
          <a:xfrm>
            <a:off x="4537075" y="2366963"/>
            <a:ext cx="4341813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tIns="274320" anchor="ctr" anchorCtr="1"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sz="1400" b="1" dirty="0">
                <a:latin typeface="Times New Roman" pitchFamily="18" charset="0"/>
              </a:rPr>
              <a:t>Discuss a variety of stand-alone </a:t>
            </a:r>
            <a:br>
              <a:rPr kumimoji="1" lang="en-US" sz="1400" b="1" dirty="0">
                <a:latin typeface="Times New Roman" pitchFamily="18" charset="0"/>
              </a:rPr>
            </a:br>
            <a:r>
              <a:rPr kumimoji="1" lang="en-US" sz="1400" b="1" dirty="0">
                <a:latin typeface="Times New Roman" pitchFamily="18" charset="0"/>
              </a:rPr>
              <a:t>operating systems, network operating systems, </a:t>
            </a:r>
            <a:br>
              <a:rPr kumimoji="1" lang="en-US" sz="1400" b="1" dirty="0">
                <a:latin typeface="Times New Roman" pitchFamily="18" charset="0"/>
              </a:rPr>
            </a:br>
            <a:r>
              <a:rPr kumimoji="1" lang="en-US" sz="1400" b="1" dirty="0">
                <a:latin typeface="Times New Roman" pitchFamily="18" charset="0"/>
              </a:rPr>
              <a:t>and embedded operating systems</a:t>
            </a:r>
          </a:p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endParaRPr kumimoji="1" lang="en-US" sz="1400" b="1" dirty="0">
              <a:latin typeface="Times New Roman" pitchFamily="18" charset="0"/>
            </a:endParaRPr>
          </a:p>
        </p:txBody>
      </p:sp>
      <p:sp>
        <p:nvSpPr>
          <p:cNvPr id="99340" name="AutoShape 12"/>
          <p:cNvSpPr>
            <a:spLocks noChangeArrowheads="1"/>
          </p:cNvSpPr>
          <p:nvPr/>
        </p:nvSpPr>
        <p:spPr bwMode="auto">
          <a:xfrm>
            <a:off x="4567238" y="3506788"/>
            <a:ext cx="4341812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sz="1400" b="1" dirty="0">
                <a:latin typeface="Times New Roman" pitchFamily="18" charset="0"/>
              </a:rPr>
              <a:t>Describe several stand-alone </a:t>
            </a:r>
            <a:br>
              <a:rPr kumimoji="1" lang="en-US" sz="1400" b="1" dirty="0">
                <a:latin typeface="Times New Roman" pitchFamily="18" charset="0"/>
              </a:rPr>
            </a:br>
            <a:r>
              <a:rPr kumimoji="1" lang="en-US" sz="1400" b="1" dirty="0">
                <a:latin typeface="Times New Roman" pitchFamily="18" charset="0"/>
              </a:rPr>
              <a:t>utility programs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9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9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9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9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9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500"/>
                            </p:stCondLst>
                            <p:childTnLst>
                              <p:par>
                                <p:cTn id="25" presetID="3" presetClass="entr" presetSubtype="5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99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5" grpId="0" autoUpdateAnimBg="0"/>
      <p:bldP spid="99336" grpId="0" animBg="1" autoUpdateAnimBg="0"/>
      <p:bldP spid="99337" grpId="0" animBg="1" autoUpdateAnimBg="0"/>
      <p:bldP spid="99338" grpId="0" animBg="1" autoUpdateAnimBg="0"/>
      <p:bldP spid="99339" grpId="0" animBg="1" autoUpdateAnimBg="0"/>
      <p:bldP spid="99340" grpId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Operating System Functions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365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</a:t>
            </a:r>
            <a:r>
              <a:rPr lang="en-US" smtClean="0">
                <a:solidFill>
                  <a:srgbClr val="D94439"/>
                </a:solidFill>
              </a:rPr>
              <a:t>booting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8201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2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8197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400 Fig. 8-2</a:t>
            </a:r>
          </a:p>
        </p:txBody>
      </p:sp>
      <p:sp>
        <p:nvSpPr>
          <p:cNvPr id="11275" name="Rectangle 11"/>
          <p:cNvSpPr>
            <a:spLocks noChangeArrowheads="1"/>
          </p:cNvSpPr>
          <p:nvPr/>
        </p:nvSpPr>
        <p:spPr bwMode="auto">
          <a:xfrm>
            <a:off x="381000" y="2009775"/>
            <a:ext cx="3505200" cy="338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 b="1">
                <a:solidFill>
                  <a:srgbClr val="D94439"/>
                </a:solidFill>
                <a:latin typeface="Times New Roman" pitchFamily="18" charset="0"/>
              </a:rPr>
              <a:t>Cold boot</a:t>
            </a: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  Turning on computer that has been powered off</a:t>
            </a:r>
          </a:p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 b="1">
                <a:solidFill>
                  <a:srgbClr val="D94439"/>
                </a:solidFill>
                <a:latin typeface="Times New Roman" pitchFamily="18" charset="0"/>
              </a:rPr>
              <a:t>Warm boot</a:t>
            </a: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  Restarting computer that is powered on</a:t>
            </a:r>
          </a:p>
        </p:txBody>
      </p:sp>
      <p:sp>
        <p:nvSpPr>
          <p:cNvPr id="11281" name="Rectangle 17"/>
          <p:cNvSpPr>
            <a:spLocks noChangeArrowheads="1"/>
          </p:cNvSpPr>
          <p:nvPr/>
        </p:nvSpPr>
        <p:spPr bwMode="auto">
          <a:xfrm>
            <a:off x="304800" y="1535113"/>
            <a:ext cx="8585200" cy="104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Process of starting or restarting a computer</a:t>
            </a:r>
            <a:endParaRPr kumimoji="1" lang="en-US" sz="2600" b="1">
              <a:solidFill>
                <a:srgbClr val="000000"/>
              </a:solidFill>
              <a:latin typeface="Arial Unicode MS" pitchFamily="34" charset="-128"/>
            </a:endParaRPr>
          </a:p>
        </p:txBody>
      </p:sp>
      <p:pic>
        <p:nvPicPr>
          <p:cNvPr id="11" name="Picture 10" descr="CFig8-02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801" y="2047164"/>
            <a:ext cx="4724187" cy="3722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 bldLvl="5" autoUpdateAnimBg="0" advAuto="1000"/>
      <p:bldP spid="11275" grpId="0" build="p" bldLvl="5" autoUpdateAnimBg="0" advAuto="4000"/>
      <p:bldP spid="11281" grpId="0" build="p" bldLvl="5" autoUpdateAnimBg="0" advAuto="200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32"/>
          <p:cNvGrpSpPr>
            <a:grpSpLocks/>
          </p:cNvGrpSpPr>
          <p:nvPr/>
        </p:nvGrpSpPr>
        <p:grpSpPr bwMode="auto">
          <a:xfrm>
            <a:off x="2320925" y="1730375"/>
            <a:ext cx="3617913" cy="3609975"/>
            <a:chOff x="1462" y="1090"/>
            <a:chExt cx="2279" cy="2274"/>
          </a:xfrm>
        </p:grpSpPr>
        <p:pic>
          <p:nvPicPr>
            <p:cNvPr id="9239" name="Picture 127" descr="fig08_0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462" y="1090"/>
              <a:ext cx="2279" cy="227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240" name="Picture 131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90" y="2602"/>
              <a:ext cx="562" cy="41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Operating System Functions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557212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How does a personal computer boot up?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9248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49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9221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400 - 401 Fig. 8-3</a:t>
            </a:r>
          </a:p>
        </p:txBody>
      </p:sp>
      <p:sp>
        <p:nvSpPr>
          <p:cNvPr id="15388" name="Rectangle 28"/>
          <p:cNvSpPr>
            <a:spLocks noChangeArrowheads="1"/>
          </p:cNvSpPr>
          <p:nvPr/>
        </p:nvSpPr>
        <p:spPr bwMode="auto">
          <a:xfrm>
            <a:off x="396875" y="1747838"/>
            <a:ext cx="1912938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1200" b="1">
                <a:solidFill>
                  <a:srgbClr val="000000"/>
                </a:solidFill>
                <a:latin typeface="Arial (W1)" pitchFamily="34" charset="0"/>
              </a:rPr>
              <a:t>Step 1.</a:t>
            </a:r>
            <a:r>
              <a:rPr kumimoji="1" lang="en-US" sz="120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1" lang="en-US" sz="1400">
                <a:solidFill>
                  <a:srgbClr val="000000"/>
                </a:solidFill>
                <a:latin typeface="Times New Roman" pitchFamily="18" charset="0"/>
              </a:rPr>
              <a:t>Power supply sends signal to com-ponents in system unit</a:t>
            </a:r>
          </a:p>
        </p:txBody>
      </p:sp>
      <p:sp>
        <p:nvSpPr>
          <p:cNvPr id="15399" name="Line 39"/>
          <p:cNvSpPr>
            <a:spLocks noChangeShapeType="1"/>
          </p:cNvSpPr>
          <p:nvPr/>
        </p:nvSpPr>
        <p:spPr bwMode="auto">
          <a:xfrm>
            <a:off x="2079625" y="1924050"/>
            <a:ext cx="2217738" cy="919163"/>
          </a:xfrm>
          <a:prstGeom prst="line">
            <a:avLst/>
          </a:prstGeom>
          <a:noFill/>
          <a:ln w="19050">
            <a:solidFill>
              <a:srgbClr val="D94439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grpSp>
        <p:nvGrpSpPr>
          <p:cNvPr id="3" name="Group 128"/>
          <p:cNvGrpSpPr>
            <a:grpSpLocks/>
          </p:cNvGrpSpPr>
          <p:nvPr/>
        </p:nvGrpSpPr>
        <p:grpSpPr bwMode="auto">
          <a:xfrm>
            <a:off x="2120900" y="2908300"/>
            <a:ext cx="2408238" cy="595313"/>
            <a:chOff x="1336" y="1832"/>
            <a:chExt cx="1517" cy="375"/>
          </a:xfrm>
        </p:grpSpPr>
        <p:sp>
          <p:nvSpPr>
            <p:cNvPr id="9246" name="Line 40"/>
            <p:cNvSpPr>
              <a:spLocks noChangeShapeType="1"/>
            </p:cNvSpPr>
            <p:nvPr/>
          </p:nvSpPr>
          <p:spPr bwMode="auto">
            <a:xfrm rot="-212686">
              <a:off x="1347" y="1844"/>
              <a:ext cx="1464" cy="363"/>
            </a:xfrm>
            <a:prstGeom prst="line">
              <a:avLst/>
            </a:prstGeom>
            <a:noFill/>
            <a:ln w="19050">
              <a:solidFill>
                <a:srgbClr val="D94439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247" name="Line 41"/>
            <p:cNvSpPr>
              <a:spLocks noChangeShapeType="1"/>
            </p:cNvSpPr>
            <p:nvPr/>
          </p:nvSpPr>
          <p:spPr bwMode="auto">
            <a:xfrm rot="-212686">
              <a:off x="1336" y="1832"/>
              <a:ext cx="1517" cy="337"/>
            </a:xfrm>
            <a:prstGeom prst="line">
              <a:avLst/>
            </a:prstGeom>
            <a:noFill/>
            <a:ln w="19050">
              <a:solidFill>
                <a:srgbClr val="D94439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" name="Group 129"/>
          <p:cNvGrpSpPr>
            <a:grpSpLocks/>
          </p:cNvGrpSpPr>
          <p:nvPr/>
        </p:nvGrpSpPr>
        <p:grpSpPr bwMode="auto">
          <a:xfrm>
            <a:off x="2217738" y="3459163"/>
            <a:ext cx="2035175" cy="298450"/>
            <a:chOff x="1397" y="2179"/>
            <a:chExt cx="1282" cy="188"/>
          </a:xfrm>
        </p:grpSpPr>
        <p:sp>
          <p:nvSpPr>
            <p:cNvPr id="9243" name="Line 42"/>
            <p:cNvSpPr>
              <a:spLocks noChangeShapeType="1"/>
            </p:cNvSpPr>
            <p:nvPr/>
          </p:nvSpPr>
          <p:spPr bwMode="auto">
            <a:xfrm>
              <a:off x="1397" y="2180"/>
              <a:ext cx="1224" cy="97"/>
            </a:xfrm>
            <a:prstGeom prst="line">
              <a:avLst/>
            </a:prstGeom>
            <a:noFill/>
            <a:ln w="19050">
              <a:solidFill>
                <a:srgbClr val="D94439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244" name="Line 44"/>
            <p:cNvSpPr>
              <a:spLocks noChangeShapeType="1"/>
            </p:cNvSpPr>
            <p:nvPr/>
          </p:nvSpPr>
          <p:spPr bwMode="auto">
            <a:xfrm>
              <a:off x="1399" y="2179"/>
              <a:ext cx="1175" cy="48"/>
            </a:xfrm>
            <a:prstGeom prst="line">
              <a:avLst/>
            </a:prstGeom>
            <a:noFill/>
            <a:ln w="19050">
              <a:solidFill>
                <a:srgbClr val="D94439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245" name="Line 45"/>
            <p:cNvSpPr>
              <a:spLocks noChangeShapeType="1"/>
            </p:cNvSpPr>
            <p:nvPr/>
          </p:nvSpPr>
          <p:spPr bwMode="auto">
            <a:xfrm>
              <a:off x="1408" y="2180"/>
              <a:ext cx="1271" cy="187"/>
            </a:xfrm>
            <a:prstGeom prst="line">
              <a:avLst/>
            </a:prstGeom>
            <a:noFill/>
            <a:ln w="19050">
              <a:solidFill>
                <a:srgbClr val="D94439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5406" name="Line 46"/>
          <p:cNvSpPr>
            <a:spLocks noChangeShapeType="1"/>
          </p:cNvSpPr>
          <p:nvPr/>
        </p:nvSpPr>
        <p:spPr bwMode="auto">
          <a:xfrm flipH="1">
            <a:off x="4970463" y="1901825"/>
            <a:ext cx="1196975" cy="1325563"/>
          </a:xfrm>
          <a:prstGeom prst="line">
            <a:avLst/>
          </a:prstGeom>
          <a:noFill/>
          <a:ln w="19050">
            <a:solidFill>
              <a:srgbClr val="D94439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5407" name="Line 47"/>
          <p:cNvSpPr>
            <a:spLocks noChangeShapeType="1"/>
          </p:cNvSpPr>
          <p:nvPr/>
        </p:nvSpPr>
        <p:spPr bwMode="auto">
          <a:xfrm flipH="1">
            <a:off x="5021263" y="2441575"/>
            <a:ext cx="1114425" cy="993775"/>
          </a:xfrm>
          <a:prstGeom prst="line">
            <a:avLst/>
          </a:prstGeom>
          <a:noFill/>
          <a:ln w="19050">
            <a:solidFill>
              <a:srgbClr val="D94439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9228" name="Text Box 54"/>
          <p:cNvSpPr txBox="1">
            <a:spLocks noChangeArrowheads="1"/>
          </p:cNvSpPr>
          <p:nvPr/>
        </p:nvSpPr>
        <p:spPr bwMode="auto">
          <a:xfrm>
            <a:off x="2862263" y="1778000"/>
            <a:ext cx="3038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endParaRPr lang="en-US"/>
          </a:p>
        </p:txBody>
      </p:sp>
      <p:sp>
        <p:nvSpPr>
          <p:cNvPr id="15421" name="Rectangle 61"/>
          <p:cNvSpPr>
            <a:spLocks noChangeArrowheads="1"/>
          </p:cNvSpPr>
          <p:nvPr/>
        </p:nvSpPr>
        <p:spPr bwMode="auto">
          <a:xfrm>
            <a:off x="6119813" y="1727200"/>
            <a:ext cx="2817812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en-US" sz="1200" b="1">
                <a:solidFill>
                  <a:srgbClr val="000000"/>
                </a:solidFill>
                <a:latin typeface="Arial (W1)" pitchFamily="34" charset="0"/>
              </a:rPr>
              <a:t>Step 4.</a:t>
            </a:r>
            <a:r>
              <a:rPr kumimoji="1" lang="en-US" sz="120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kumimoji="1" lang="en-US" sz="1400">
                <a:solidFill>
                  <a:srgbClr val="000000"/>
                </a:solidFill>
                <a:latin typeface="Times New Roman" pitchFamily="18" charset="0"/>
              </a:rPr>
              <a:t>Results of POST are compared with data in CMOS chip</a:t>
            </a:r>
          </a:p>
        </p:txBody>
      </p:sp>
      <p:sp>
        <p:nvSpPr>
          <p:cNvPr id="15423" name="Line 63"/>
          <p:cNvSpPr>
            <a:spLocks noChangeShapeType="1"/>
          </p:cNvSpPr>
          <p:nvPr/>
        </p:nvSpPr>
        <p:spPr bwMode="auto">
          <a:xfrm flipH="1">
            <a:off x="4767263" y="3325813"/>
            <a:ext cx="1376362" cy="85725"/>
          </a:xfrm>
          <a:prstGeom prst="line">
            <a:avLst/>
          </a:prstGeom>
          <a:noFill/>
          <a:ln w="19050">
            <a:solidFill>
              <a:srgbClr val="D94439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5424" name="Line 64"/>
          <p:cNvSpPr>
            <a:spLocks noChangeShapeType="1"/>
          </p:cNvSpPr>
          <p:nvPr/>
        </p:nvSpPr>
        <p:spPr bwMode="auto">
          <a:xfrm flipH="1">
            <a:off x="4176713" y="3875088"/>
            <a:ext cx="2006600" cy="530225"/>
          </a:xfrm>
          <a:prstGeom prst="line">
            <a:avLst/>
          </a:prstGeom>
          <a:noFill/>
          <a:ln w="19050">
            <a:solidFill>
              <a:srgbClr val="D94439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5425" name="Rectangle 65"/>
          <p:cNvSpPr>
            <a:spLocks noChangeArrowheads="1"/>
          </p:cNvSpPr>
          <p:nvPr/>
        </p:nvSpPr>
        <p:spPr bwMode="auto">
          <a:xfrm>
            <a:off x="396875" y="2497138"/>
            <a:ext cx="1912938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1200" b="1">
                <a:solidFill>
                  <a:srgbClr val="000000"/>
                </a:solidFill>
                <a:latin typeface="Arial (W1)" pitchFamily="34" charset="0"/>
              </a:rPr>
              <a:t>Step 2.</a:t>
            </a:r>
            <a:r>
              <a:rPr kumimoji="1" lang="en-US" sz="120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1" lang="en-US" sz="1400">
                <a:solidFill>
                  <a:srgbClr val="000000"/>
                </a:solidFill>
                <a:latin typeface="Times New Roman" pitchFamily="18" charset="0"/>
              </a:rPr>
              <a:t>Processor accesses BIOS to start computer</a:t>
            </a:r>
          </a:p>
        </p:txBody>
      </p:sp>
      <p:sp>
        <p:nvSpPr>
          <p:cNvPr id="15426" name="Rectangle 66"/>
          <p:cNvSpPr>
            <a:spLocks noChangeArrowheads="1"/>
          </p:cNvSpPr>
          <p:nvPr/>
        </p:nvSpPr>
        <p:spPr bwMode="auto">
          <a:xfrm>
            <a:off x="406400" y="3233738"/>
            <a:ext cx="1912938" cy="115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1200" b="1">
                <a:solidFill>
                  <a:srgbClr val="000000"/>
                </a:solidFill>
                <a:latin typeface="Arial (W1)" pitchFamily="34" charset="0"/>
              </a:rPr>
              <a:t>Step 3.</a:t>
            </a:r>
            <a:r>
              <a:rPr kumimoji="1" lang="en-US" sz="120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1" lang="en-US" sz="1400">
                <a:solidFill>
                  <a:srgbClr val="000000"/>
                </a:solidFill>
                <a:latin typeface="Times New Roman" pitchFamily="18" charset="0"/>
              </a:rPr>
              <a:t>BIOS runs tests, called the POST, to check components such as mouse, keyboard, and adapter cards</a:t>
            </a:r>
          </a:p>
        </p:txBody>
      </p:sp>
      <p:sp>
        <p:nvSpPr>
          <p:cNvPr id="15427" name="Rectangle 67"/>
          <p:cNvSpPr>
            <a:spLocks noChangeArrowheads="1"/>
          </p:cNvSpPr>
          <p:nvPr/>
        </p:nvSpPr>
        <p:spPr bwMode="auto">
          <a:xfrm>
            <a:off x="6119813" y="2260600"/>
            <a:ext cx="2817812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en-US" sz="1200" b="1">
                <a:solidFill>
                  <a:srgbClr val="000000"/>
                </a:solidFill>
                <a:latin typeface="Arial (W1)" pitchFamily="34" charset="0"/>
              </a:rPr>
              <a:t>Step 5.</a:t>
            </a:r>
            <a:r>
              <a:rPr kumimoji="1" lang="en-US" sz="120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1" lang="en-US" sz="1400">
                <a:solidFill>
                  <a:srgbClr val="000000"/>
                </a:solidFill>
                <a:latin typeface="Times New Roman" pitchFamily="18" charset="0"/>
              </a:rPr>
              <a:t>BIOS looks for system files on a USB flash drive or CD/DVD drive, and then drive C (hard disk)</a:t>
            </a:r>
          </a:p>
        </p:txBody>
      </p:sp>
      <p:sp>
        <p:nvSpPr>
          <p:cNvPr id="15428" name="Rectangle 68"/>
          <p:cNvSpPr>
            <a:spLocks noChangeArrowheads="1"/>
          </p:cNvSpPr>
          <p:nvPr/>
        </p:nvSpPr>
        <p:spPr bwMode="auto">
          <a:xfrm>
            <a:off x="6119813" y="3155950"/>
            <a:ext cx="28178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1200" b="1">
                <a:solidFill>
                  <a:srgbClr val="000000"/>
                </a:solidFill>
                <a:latin typeface="Arial (W1)" pitchFamily="34" charset="0"/>
              </a:rPr>
              <a:t>Step 6.</a:t>
            </a:r>
            <a:r>
              <a:rPr kumimoji="1" lang="en-US" sz="120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1" lang="en-US" sz="1400">
                <a:solidFill>
                  <a:srgbClr val="000000"/>
                </a:solidFill>
                <a:latin typeface="Times New Roman" pitchFamily="18" charset="0"/>
              </a:rPr>
              <a:t>Kernel (core) of operating system loads into RAM</a:t>
            </a:r>
          </a:p>
        </p:txBody>
      </p:sp>
      <p:sp>
        <p:nvSpPr>
          <p:cNvPr id="15430" name="Rectangle 70"/>
          <p:cNvSpPr>
            <a:spLocks noChangeArrowheads="1"/>
          </p:cNvSpPr>
          <p:nvPr/>
        </p:nvSpPr>
        <p:spPr bwMode="auto">
          <a:xfrm>
            <a:off x="6105525" y="3743325"/>
            <a:ext cx="2817813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1200" b="1">
                <a:solidFill>
                  <a:srgbClr val="000000"/>
                </a:solidFill>
                <a:latin typeface="Arial (W1)" pitchFamily="34" charset="0"/>
              </a:rPr>
              <a:t>Step 7.</a:t>
            </a:r>
            <a:r>
              <a:rPr kumimoji="1" lang="en-US" sz="120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1" lang="en-US" sz="1400">
                <a:solidFill>
                  <a:srgbClr val="000000"/>
                </a:solidFill>
                <a:latin typeface="Times New Roman" pitchFamily="18" charset="0"/>
              </a:rPr>
              <a:t>Operating system loads configuration information and displays desktop on screen</a:t>
            </a:r>
          </a:p>
        </p:txBody>
      </p:sp>
      <p:grpSp>
        <p:nvGrpSpPr>
          <p:cNvPr id="5" name="Group 123"/>
          <p:cNvGrpSpPr>
            <a:grpSpLocks/>
          </p:cNvGrpSpPr>
          <p:nvPr/>
        </p:nvGrpSpPr>
        <p:grpSpPr bwMode="auto">
          <a:xfrm>
            <a:off x="0" y="4648200"/>
            <a:ext cx="1981200" cy="1295400"/>
            <a:chOff x="0" y="3024"/>
            <a:chExt cx="1248" cy="816"/>
          </a:xfrm>
        </p:grpSpPr>
        <p:sp>
          <p:nvSpPr>
            <p:cNvPr id="9241" name="Rectangle 124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Link, click Chapter 8, Click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Web Link from left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navigation, then click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Windows Registry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below Chapter 8</a:t>
              </a:r>
            </a:p>
          </p:txBody>
        </p:sp>
        <p:sp>
          <p:nvSpPr>
            <p:cNvPr id="9242" name="Webpage">
              <a:hlinkClick r:id="rId4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4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3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85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5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5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5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7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5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25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5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4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54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9500"/>
                            </p:stCondLst>
                            <p:childTnLst>
                              <p:par>
                                <p:cTn id="65" presetID="2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15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10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30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 bldLvl="3" autoUpdateAnimBg="0" advAuto="1000"/>
      <p:bldP spid="15388" grpId="0" build="p" autoUpdateAnimBg="0" advAuto="3000"/>
      <p:bldP spid="15399" grpId="0" animBg="1"/>
      <p:bldP spid="15406" grpId="0" animBg="1"/>
      <p:bldP spid="15407" grpId="0" animBg="1"/>
      <p:bldP spid="15421" grpId="0" build="p" autoUpdateAnimBg="0" advAuto="5000"/>
      <p:bldP spid="15423" grpId="0" animBg="1"/>
      <p:bldP spid="15424" grpId="0" animBg="1"/>
      <p:bldP spid="15425" grpId="0" build="p" autoUpdateAnimBg="0" advAuto="5000"/>
      <p:bldP spid="15426" grpId="0" build="p" autoUpdateAnimBg="0" advAuto="5000"/>
      <p:bldP spid="15427" grpId="0" build="p" autoUpdateAnimBg="0" advAuto="5000"/>
      <p:bldP spid="15428" grpId="0" build="p" autoUpdateAnimBg="0" advAuto="5000"/>
      <p:bldP spid="15430" grpId="0" build="p" autoUpdateAnimBg="0" advAuto="500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Operating System Functions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9373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 </a:t>
            </a:r>
            <a:r>
              <a:rPr lang="en-US" smtClean="0">
                <a:solidFill>
                  <a:srgbClr val="D94439"/>
                </a:solidFill>
              </a:rPr>
              <a:t>boot disk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0247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8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0245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402</a:t>
            </a:r>
          </a:p>
        </p:txBody>
      </p:sp>
      <p:sp>
        <p:nvSpPr>
          <p:cNvPr id="17423" name="Rectangle 15"/>
          <p:cNvSpPr>
            <a:spLocks noChangeArrowheads="1"/>
          </p:cNvSpPr>
          <p:nvPr/>
        </p:nvSpPr>
        <p:spPr bwMode="auto">
          <a:xfrm>
            <a:off x="304800" y="1535113"/>
            <a:ext cx="8585200" cy="140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Contains system files that will start computer when computer cannot boot</a:t>
            </a:r>
            <a:endParaRPr kumimoji="1" lang="en-US" sz="2600" b="1">
              <a:solidFill>
                <a:srgbClr val="000000"/>
              </a:solidFill>
              <a:latin typeface="Arial Unicode MS" pitchFamily="34" charset="-128"/>
            </a:endParaRPr>
          </a:p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Also called </a:t>
            </a:r>
            <a:r>
              <a:rPr kumimoji="1" lang="en-US" b="1">
                <a:solidFill>
                  <a:srgbClr val="D94439"/>
                </a:solidFill>
                <a:latin typeface="Times New Roman" pitchFamily="18" charset="0"/>
              </a:rPr>
              <a:t>recovery disk</a:t>
            </a:r>
            <a:endParaRPr kumimoji="1" lang="en-US">
              <a:solidFill>
                <a:srgbClr val="D94439"/>
              </a:solidFill>
              <a:latin typeface="Arial Unicode MS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4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4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 bldLvl="3" autoUpdateAnimBg="0" advAuto="1000"/>
      <p:bldP spid="17423" grpId="0" build="p" bldLvl="3" autoUpdateAnimBg="0" advAuto="400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Operating System Functions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70643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 </a:t>
            </a:r>
            <a:r>
              <a:rPr lang="en-US" smtClean="0">
                <a:solidFill>
                  <a:srgbClr val="D94439"/>
                </a:solidFill>
              </a:rPr>
              <a:t>user interface</a:t>
            </a:r>
            <a:r>
              <a:rPr lang="en-US" smtClean="0"/>
              <a:t>?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1272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3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1269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402 Fig. 8-4</a:t>
            </a:r>
          </a:p>
        </p:txBody>
      </p:sp>
      <p:sp>
        <p:nvSpPr>
          <p:cNvPr id="19476" name="Rectangle 20"/>
          <p:cNvSpPr>
            <a:spLocks noChangeArrowheads="1"/>
          </p:cNvSpPr>
          <p:nvPr/>
        </p:nvSpPr>
        <p:spPr bwMode="auto">
          <a:xfrm>
            <a:off x="304800" y="1535113"/>
            <a:ext cx="8585200" cy="1455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Controls how you enter data and instructions and how information displays on screen</a:t>
            </a:r>
            <a:endParaRPr kumimoji="1" lang="en-US" sz="2600" b="1">
              <a:solidFill>
                <a:srgbClr val="000000"/>
              </a:solidFill>
              <a:latin typeface="Arial Unicode MS" pitchFamily="34" charset="-128"/>
            </a:endParaRPr>
          </a:p>
        </p:txBody>
      </p:sp>
      <p:pic>
        <p:nvPicPr>
          <p:cNvPr id="10" name="Picture 9" descr="CFig8-04.gif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3205" y="2197290"/>
            <a:ext cx="7583671" cy="3548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 bldLvl="4" autoUpdateAnimBg="0" advAuto="1000"/>
      <p:bldP spid="19476" grpId="0" build="p" bldLvl="4" autoUpdateAnimBg="0" advAuto="1000"/>
    </p:bldLst>
  </p:timing>
</p:sld>
</file>

<file path=ppt/theme/theme1.xml><?xml version="1.0" encoding="utf-8"?>
<a:theme xmlns:a="http://schemas.openxmlformats.org/drawingml/2006/main" name="1_dt2">
  <a:themeElements>
    <a:clrScheme name="">
      <a:dk1>
        <a:srgbClr val="001932"/>
      </a:dk1>
      <a:lt1>
        <a:srgbClr val="FFFFFF"/>
      </a:lt1>
      <a:dk2>
        <a:srgbClr val="2181B7"/>
      </a:dk2>
      <a:lt2>
        <a:srgbClr val="CCFFFF"/>
      </a:lt2>
      <a:accent1>
        <a:srgbClr val="99FFCC"/>
      </a:accent1>
      <a:accent2>
        <a:srgbClr val="01B0FF"/>
      </a:accent2>
      <a:accent3>
        <a:srgbClr val="ABC1D8"/>
      </a:accent3>
      <a:accent4>
        <a:srgbClr val="DADADA"/>
      </a:accent4>
      <a:accent5>
        <a:srgbClr val="CAFFE2"/>
      </a:accent5>
      <a:accent6>
        <a:srgbClr val="019FE7"/>
      </a:accent6>
      <a:hlink>
        <a:srgbClr val="6666FF"/>
      </a:hlink>
      <a:folHlink>
        <a:srgbClr val="1C6D9A"/>
      </a:folHlink>
    </a:clrScheme>
    <a:fontScheme name="1_dt2">
      <a:majorFont>
        <a:latin typeface="Franklin Gothic Demi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  <a:scene3d>
          <a:camera prst="legacyPerspectiveBottom"/>
          <a:lightRig rig="legacyFlat3" dir="t"/>
        </a:scene3d>
        <a:sp3d extrusionH="887400" prstMaterial="legacyMatte">
          <a:bevelT w="13500" h="13500" prst="angle"/>
          <a:bevelB w="13500" h="13500" prst="angle"/>
          <a:extrusionClr>
            <a:schemeClr val="accent1"/>
          </a:extrusionClr>
        </a:sp3d>
      </a:spPr>
      <a:bodyPr vert="horz" wrap="none" lIns="91440" tIns="502920" rIns="91440" bIns="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  <a:scene3d>
          <a:camera prst="legacyPerspectiveBottom"/>
          <a:lightRig rig="legacyFlat3" dir="t"/>
        </a:scene3d>
        <a:sp3d extrusionH="887400" prstMaterial="legacyMatte">
          <a:bevelT w="13500" h="13500" prst="angle"/>
          <a:bevelB w="13500" h="13500" prst="angle"/>
          <a:extrusionClr>
            <a:schemeClr val="accent1"/>
          </a:extrusionClr>
        </a:sp3d>
      </a:spPr>
      <a:bodyPr vert="horz" wrap="none" lIns="91440" tIns="502920" rIns="91440" bIns="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1_dt2 1">
        <a:dk1>
          <a:srgbClr val="000000"/>
        </a:dk1>
        <a:lt1>
          <a:srgbClr val="FFFFFF"/>
        </a:lt1>
        <a:dk2>
          <a:srgbClr val="000000"/>
        </a:dk2>
        <a:lt2>
          <a:srgbClr val="FFCC00"/>
        </a:lt2>
        <a:accent1>
          <a:srgbClr val="FF9900"/>
        </a:accent1>
        <a:accent2>
          <a:srgbClr val="D60093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C20085"/>
        </a:accent6>
        <a:hlink>
          <a:srgbClr val="9966FF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DC2008</Template>
  <TotalTime>3085</TotalTime>
  <Words>1983</Words>
  <Application>Microsoft Office PowerPoint</Application>
  <PresentationFormat>On-screen Show (4:3)</PresentationFormat>
  <Paragraphs>395</Paragraphs>
  <Slides>52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1_dt2</vt:lpstr>
      <vt:lpstr>Chapter 8 Operating  Systems and Utility Programs</vt:lpstr>
      <vt:lpstr>Chapter 8 Objectives</vt:lpstr>
      <vt:lpstr>System Software</vt:lpstr>
      <vt:lpstr>Operating Systems</vt:lpstr>
      <vt:lpstr>Operating Systems</vt:lpstr>
      <vt:lpstr>Operating System Functions</vt:lpstr>
      <vt:lpstr>Operating System Functions</vt:lpstr>
      <vt:lpstr>Operating System Functions</vt:lpstr>
      <vt:lpstr>Operating System Functions</vt:lpstr>
      <vt:lpstr>Operating System Functions</vt:lpstr>
      <vt:lpstr>Operating System Functions</vt:lpstr>
      <vt:lpstr>Operating System Functions</vt:lpstr>
      <vt:lpstr>Operating System Functions</vt:lpstr>
      <vt:lpstr>Operating System Functions</vt:lpstr>
      <vt:lpstr>Operating System Functions</vt:lpstr>
      <vt:lpstr>Operating System Functions</vt:lpstr>
      <vt:lpstr>Operating System Functions</vt:lpstr>
      <vt:lpstr>Operating System Functions</vt:lpstr>
      <vt:lpstr>Operating System Functions</vt:lpstr>
      <vt:lpstr>Operating System Functions</vt:lpstr>
      <vt:lpstr>Operating System Utility Programs</vt:lpstr>
      <vt:lpstr>Operating System Utility Programs</vt:lpstr>
      <vt:lpstr>Operating System Utility Programs</vt:lpstr>
      <vt:lpstr>Operating System Utility Programs</vt:lpstr>
      <vt:lpstr>Operating System Utility Programs</vt:lpstr>
      <vt:lpstr>Operating System Utility Programs</vt:lpstr>
      <vt:lpstr>Operating System Utility Programs</vt:lpstr>
      <vt:lpstr>Operating System Utility Programs</vt:lpstr>
      <vt:lpstr>Stand-Alone Utility Programs</vt:lpstr>
      <vt:lpstr>Stand-Alone Utility Programs</vt:lpstr>
      <vt:lpstr>Stand-Alone Utility Programs</vt:lpstr>
      <vt:lpstr>Operating System Utility Programs</vt:lpstr>
      <vt:lpstr>Stand-Alone Utility Programs</vt:lpstr>
      <vt:lpstr>Types of Operating Systems</vt:lpstr>
      <vt:lpstr>Types of Operating Systems</vt:lpstr>
      <vt:lpstr>Stand-Alone Operating Systems</vt:lpstr>
      <vt:lpstr>Stand-Alone Operating Systems</vt:lpstr>
      <vt:lpstr>Stand-Alone Operating Systems</vt:lpstr>
      <vt:lpstr>Stand-Alone Operating Systems</vt:lpstr>
      <vt:lpstr>Stand-Alone Operating Systems</vt:lpstr>
      <vt:lpstr>Stand-Alone Operating Systems</vt:lpstr>
      <vt:lpstr>Stand-Alone Operating Systems</vt:lpstr>
      <vt:lpstr>Embedded Operating Systems</vt:lpstr>
      <vt:lpstr>Embedded Operating Systems</vt:lpstr>
      <vt:lpstr>Embedded Operating Systems</vt:lpstr>
      <vt:lpstr>Embedded Operating Systems</vt:lpstr>
      <vt:lpstr>Network Operating Systems</vt:lpstr>
      <vt:lpstr>Stand-Alone Utility Programs</vt:lpstr>
      <vt:lpstr>Stand-Alone Utility Programs</vt:lpstr>
      <vt:lpstr>Stand-Alone Utility Programs</vt:lpstr>
      <vt:lpstr>Stand-Alone Utility Programs</vt:lpstr>
      <vt:lpstr>Summary of Operating Systems and Utility Programs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Discovering Computers 2009</dc:title>
  <dc:creator>Steven Freund</dc:creator>
  <cp:lastModifiedBy>Admin</cp:lastModifiedBy>
  <cp:revision>231</cp:revision>
  <dcterms:created xsi:type="dcterms:W3CDTF">2002-11-05T15:14:35Z</dcterms:created>
  <dcterms:modified xsi:type="dcterms:W3CDTF">2016-11-16T06:37:26Z</dcterms:modified>
</cp:coreProperties>
</file>